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1" r:id="rId1"/>
  </p:sldMasterIdLst>
  <p:notesMasterIdLst>
    <p:notesMasterId r:id="rId46"/>
  </p:notesMasterIdLst>
  <p:sldIdLst>
    <p:sldId id="259" r:id="rId2"/>
    <p:sldId id="258" r:id="rId3"/>
    <p:sldId id="262" r:id="rId4"/>
    <p:sldId id="275" r:id="rId5"/>
    <p:sldId id="294" r:id="rId6"/>
    <p:sldId id="306" r:id="rId7"/>
    <p:sldId id="293" r:id="rId8"/>
    <p:sldId id="295" r:id="rId9"/>
    <p:sldId id="302" r:id="rId10"/>
    <p:sldId id="288" r:id="rId11"/>
    <p:sldId id="290" r:id="rId12"/>
    <p:sldId id="299" r:id="rId13"/>
    <p:sldId id="300" r:id="rId14"/>
    <p:sldId id="267" r:id="rId15"/>
    <p:sldId id="307" r:id="rId16"/>
    <p:sldId id="310" r:id="rId17"/>
    <p:sldId id="311" r:id="rId18"/>
    <p:sldId id="308" r:id="rId19"/>
    <p:sldId id="336" r:id="rId20"/>
    <p:sldId id="335" r:id="rId21"/>
    <p:sldId id="337" r:id="rId22"/>
    <p:sldId id="334" r:id="rId23"/>
    <p:sldId id="298" r:id="rId24"/>
    <p:sldId id="338" r:id="rId25"/>
    <p:sldId id="315" r:id="rId26"/>
    <p:sldId id="330" r:id="rId27"/>
    <p:sldId id="329" r:id="rId28"/>
    <p:sldId id="320" r:id="rId29"/>
    <p:sldId id="327" r:id="rId30"/>
    <p:sldId id="321" r:id="rId31"/>
    <p:sldId id="325" r:id="rId32"/>
    <p:sldId id="323" r:id="rId33"/>
    <p:sldId id="326" r:id="rId34"/>
    <p:sldId id="322" r:id="rId35"/>
    <p:sldId id="324" r:id="rId36"/>
    <p:sldId id="270" r:id="rId37"/>
    <p:sldId id="331" r:id="rId38"/>
    <p:sldId id="332" r:id="rId39"/>
    <p:sldId id="333" r:id="rId40"/>
    <p:sldId id="271" r:id="rId41"/>
    <p:sldId id="277" r:id="rId42"/>
    <p:sldId id="304" r:id="rId43"/>
    <p:sldId id="313" r:id="rId44"/>
    <p:sldId id="32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45" autoAdjust="0"/>
    <p:restoredTop sz="94660"/>
  </p:normalViewPr>
  <p:slideViewPr>
    <p:cSldViewPr snapToGrid="0">
      <p:cViewPr>
        <p:scale>
          <a:sx n="147" d="100"/>
          <a:sy n="147" d="100"/>
        </p:scale>
        <p:origin x="64" y="144"/>
      </p:cViewPr>
      <p:guideLst/>
    </p:cSldViewPr>
  </p:slideViewPr>
  <p:notesTextViewPr>
    <p:cViewPr>
      <p:scale>
        <a:sx n="1" d="1"/>
        <a:sy n="1" d="1"/>
      </p:scale>
      <p:origin x="0" y="0"/>
    </p:cViewPr>
  </p:notesText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FA0A9-65CF-489F-B207-A7741B60DEF0}" type="datetimeFigureOut">
              <a:rPr lang="en-US" smtClean="0"/>
              <a:t>8/12/24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033E2-D879-412D-ADEA-A0699CA0550F}" type="slidenum">
              <a:rPr lang="en-US" smtClean="0"/>
              <a:t>‹#›</a:t>
            </a:fld>
            <a:endParaRPr lang="en-US"/>
          </a:p>
        </p:txBody>
      </p:sp>
    </p:spTree>
    <p:extLst>
      <p:ext uri="{BB962C8B-B14F-4D97-AF65-F5344CB8AC3E}">
        <p14:creationId xmlns:p14="http://schemas.microsoft.com/office/powerpoint/2010/main" val="2229604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1290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511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0988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134F08-0A59-44EC-AD26-FBB581B171EA}" type="datetimeFigureOut">
              <a:rPr lang="en-US" smtClean="0"/>
              <a:t>8/12/24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9EA423B-5F54-42EE-A200-FB7F34015960}"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28868098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134F08-0A59-44EC-AD26-FBB581B171EA}" type="datetimeFigureOut">
              <a:rPr lang="en-US" smtClean="0"/>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A423B-5F54-42EE-A200-FB7F34015960}" type="slidenum">
              <a:rPr lang="en-US" smtClean="0"/>
              <a:t>‹#›</a:t>
            </a:fld>
            <a:endParaRPr lang="en-US"/>
          </a:p>
        </p:txBody>
      </p:sp>
    </p:spTree>
    <p:extLst>
      <p:ext uri="{BB962C8B-B14F-4D97-AF65-F5344CB8AC3E}">
        <p14:creationId xmlns:p14="http://schemas.microsoft.com/office/powerpoint/2010/main" val="784168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134F08-0A59-44EC-AD26-FBB581B171EA}" type="datetimeFigureOut">
              <a:rPr lang="en-US" smtClean="0"/>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A423B-5F54-42EE-A200-FB7F34015960}" type="slidenum">
              <a:rPr lang="en-US" smtClean="0"/>
              <a:t>‹#›</a:t>
            </a:fld>
            <a:endParaRPr lang="en-US"/>
          </a:p>
        </p:txBody>
      </p:sp>
    </p:spTree>
    <p:extLst>
      <p:ext uri="{BB962C8B-B14F-4D97-AF65-F5344CB8AC3E}">
        <p14:creationId xmlns:p14="http://schemas.microsoft.com/office/powerpoint/2010/main" val="540719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134F08-0A59-44EC-AD26-FBB581B171EA}" type="datetimeFigureOut">
              <a:rPr lang="en-US" smtClean="0"/>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A423B-5F54-42EE-A200-FB7F34015960}" type="slidenum">
              <a:rPr lang="en-US" smtClean="0"/>
              <a:t>‹#›</a:t>
            </a:fld>
            <a:endParaRPr lang="en-US"/>
          </a:p>
        </p:txBody>
      </p:sp>
    </p:spTree>
    <p:extLst>
      <p:ext uri="{BB962C8B-B14F-4D97-AF65-F5344CB8AC3E}">
        <p14:creationId xmlns:p14="http://schemas.microsoft.com/office/powerpoint/2010/main" val="1067025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134F08-0A59-44EC-AD26-FBB581B171EA}" type="datetimeFigureOut">
              <a:rPr lang="en-US" smtClean="0"/>
              <a:t>8/12/24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9EA423B-5F54-42EE-A200-FB7F34015960}"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182928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134F08-0A59-44EC-AD26-FBB581B171EA}" type="datetimeFigureOut">
              <a:rPr lang="en-US" smtClean="0"/>
              <a:t>8/12/24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A423B-5F54-42EE-A200-FB7F34015960}" type="slidenum">
              <a:rPr lang="en-US" smtClean="0"/>
              <a:t>‹#›</a:t>
            </a:fld>
            <a:endParaRPr lang="en-US"/>
          </a:p>
        </p:txBody>
      </p:sp>
    </p:spTree>
    <p:extLst>
      <p:ext uri="{BB962C8B-B14F-4D97-AF65-F5344CB8AC3E}">
        <p14:creationId xmlns:p14="http://schemas.microsoft.com/office/powerpoint/2010/main" val="14126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134F08-0A59-44EC-AD26-FBB581B171EA}" type="datetimeFigureOut">
              <a:rPr lang="en-US" smtClean="0"/>
              <a:t>8/12/24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EA423B-5F54-42EE-A200-FB7F34015960}" type="slidenum">
              <a:rPr lang="en-US" smtClean="0"/>
              <a:t>‹#›</a:t>
            </a:fld>
            <a:endParaRPr lang="en-US"/>
          </a:p>
        </p:txBody>
      </p:sp>
    </p:spTree>
    <p:extLst>
      <p:ext uri="{BB962C8B-B14F-4D97-AF65-F5344CB8AC3E}">
        <p14:creationId xmlns:p14="http://schemas.microsoft.com/office/powerpoint/2010/main" val="986762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134F08-0A59-44EC-AD26-FBB581B171EA}" type="datetimeFigureOut">
              <a:rPr lang="en-US" smtClean="0"/>
              <a:t>8/12/24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EA423B-5F54-42EE-A200-FB7F34015960}" type="slidenum">
              <a:rPr lang="en-US" smtClean="0"/>
              <a:t>‹#›</a:t>
            </a:fld>
            <a:endParaRPr lang="en-US"/>
          </a:p>
        </p:txBody>
      </p:sp>
    </p:spTree>
    <p:extLst>
      <p:ext uri="{BB962C8B-B14F-4D97-AF65-F5344CB8AC3E}">
        <p14:creationId xmlns:p14="http://schemas.microsoft.com/office/powerpoint/2010/main" val="1404974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134F08-0A59-44EC-AD26-FBB581B171EA}" type="datetimeFigureOut">
              <a:rPr lang="en-US" smtClean="0"/>
              <a:t>8/12/24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EA423B-5F54-42EE-A200-FB7F34015960}" type="slidenum">
              <a:rPr lang="en-US" smtClean="0"/>
              <a:t>‹#›</a:t>
            </a:fld>
            <a:endParaRPr lang="en-US"/>
          </a:p>
        </p:txBody>
      </p:sp>
    </p:spTree>
    <p:extLst>
      <p:ext uri="{BB962C8B-B14F-4D97-AF65-F5344CB8AC3E}">
        <p14:creationId xmlns:p14="http://schemas.microsoft.com/office/powerpoint/2010/main" val="73532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134F08-0A59-44EC-AD26-FBB581B171EA}" type="datetimeFigureOut">
              <a:rPr lang="en-US" smtClean="0"/>
              <a:t>8/12/24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9EA423B-5F54-42EE-A200-FB7F34015960}"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05810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134F08-0A59-44EC-AD26-FBB581B171EA}" type="datetimeFigureOut">
              <a:rPr lang="en-US" smtClean="0"/>
              <a:t>8/12/24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9EA423B-5F54-42EE-A200-FB7F34015960}"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20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134F08-0A59-44EC-AD26-FBB581B171EA}" type="datetimeFigureOut">
              <a:rPr lang="en-US" smtClean="0"/>
              <a:t>8/12/24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9EA423B-5F54-42EE-A200-FB7F34015960}"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19042927"/>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ieeexplore.ieee.org/author/37590847400" TargetMode="External"/><Relationship Id="rId3" Type="http://schemas.openxmlformats.org/officeDocument/2006/relationships/hyperlink" Target="https://ieeexplore.ieee.org/document/10122533/" TargetMode="External"/><Relationship Id="rId7" Type="http://schemas.openxmlformats.org/officeDocument/2006/relationships/hyperlink" Target="https://ieeexplore.ieee.org/author/37297828900" TargetMode="External"/><Relationship Id="rId2" Type="http://schemas.openxmlformats.org/officeDocument/2006/relationships/hyperlink" Target="https://doi.org/10.1109/ACCESS.2023.3274848" TargetMode="External"/><Relationship Id="rId1" Type="http://schemas.openxmlformats.org/officeDocument/2006/relationships/slideLayout" Target="../slideLayouts/slideLayout2.xml"/><Relationship Id="rId6" Type="http://schemas.openxmlformats.org/officeDocument/2006/relationships/hyperlink" Target="https://ieeexplore.ieee.org/author/37089856783" TargetMode="External"/><Relationship Id="rId5" Type="http://schemas.openxmlformats.org/officeDocument/2006/relationships/hyperlink" Target="https://ieeexplore.ieee.org/author/37089380646" TargetMode="External"/><Relationship Id="rId10" Type="http://schemas.openxmlformats.org/officeDocument/2006/relationships/image" Target="../media/image2.png"/><Relationship Id="rId4" Type="http://schemas.openxmlformats.org/officeDocument/2006/relationships/hyperlink" Target="https://ieeexplore.ieee.org/author/37085783698" TargetMode="External"/><Relationship Id="rId9" Type="http://schemas.openxmlformats.org/officeDocument/2006/relationships/hyperlink" Target="https://doi.org/10.3390/app131810076"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oi.org/10.1016/j.imu.2019.100282" TargetMode="External"/><Relationship Id="rId3" Type="http://schemas.openxmlformats.org/officeDocument/2006/relationships/hyperlink" Target="https://ieeexplore.ieee.org/author/37088842684" TargetMode="External"/><Relationship Id="rId7" Type="http://schemas.openxmlformats.org/officeDocument/2006/relationships/hyperlink" Target="https://ieeexplore.ieee.org/author/37298759000" TargetMode="External"/><Relationship Id="rId2" Type="http://schemas.openxmlformats.org/officeDocument/2006/relationships/hyperlink" Target="https://doi.org/10.1109/ACCESS.2023.3269694" TargetMode="External"/><Relationship Id="rId1" Type="http://schemas.openxmlformats.org/officeDocument/2006/relationships/slideLayout" Target="../slideLayouts/slideLayout2.xml"/><Relationship Id="rId6" Type="http://schemas.openxmlformats.org/officeDocument/2006/relationships/hyperlink" Target="https://ieeexplore.ieee.org/author/37089823596" TargetMode="External"/><Relationship Id="rId5" Type="http://schemas.openxmlformats.org/officeDocument/2006/relationships/hyperlink" Target="https://ieeexplore.ieee.org/author/37274232400" TargetMode="External"/><Relationship Id="rId4" Type="http://schemas.openxmlformats.org/officeDocument/2006/relationships/hyperlink" Target="https://ieeexplore.ieee.org/author/37089824852" TargetMode="Externa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109/ACCESS.2020.2997710" TargetMode="External"/><Relationship Id="rId7" Type="http://schemas.openxmlformats.org/officeDocument/2006/relationships/image" Target="../media/image2.png"/><Relationship Id="rId2" Type="http://schemas.openxmlformats.org/officeDocument/2006/relationships/hyperlink" Target="https://doi.org/10.3390/ijerph18105479" TargetMode="External"/><Relationship Id="rId1" Type="http://schemas.openxmlformats.org/officeDocument/2006/relationships/slideLayout" Target="../slideLayouts/slideLayout2.xml"/><Relationship Id="rId6" Type="http://schemas.openxmlformats.org/officeDocument/2006/relationships/hyperlink" Target="https://ieeexplore.ieee.org/author/37279398300" TargetMode="External"/><Relationship Id="rId5" Type="http://schemas.openxmlformats.org/officeDocument/2006/relationships/hyperlink" Target="https://ieeexplore.ieee.org/author/37088415434" TargetMode="External"/><Relationship Id="rId4" Type="http://schemas.openxmlformats.org/officeDocument/2006/relationships/hyperlink" Target="https://ieeexplore.ieee.org/author/3753262890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i.org/10.1007/s40257-020-00574-4"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surajghuwalewala/ham1000-segmentation-and-classificatio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i.org/10.3390/app131810076"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i.org/10.1007/s40257-020-00574-4"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3390/ijerph18105479" TargetMode="External"/><Relationship Id="rId2" Type="http://schemas.openxmlformats.org/officeDocument/2006/relationships/hyperlink" Target="https://doi.org/10.1007/s40257-020-00574-4"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hyperlink" Target="https://www.semanticscholar.org/author/Soliman-Ayed-Alsaiari/2106338526" TargetMode="External"/><Relationship Id="rId3" Type="http://schemas.openxmlformats.org/officeDocument/2006/relationships/hyperlink" Target="https://www.semanticscholar.org/author/Shumaila-Akram/113678581" TargetMode="External"/><Relationship Id="rId7" Type="http://schemas.openxmlformats.org/officeDocument/2006/relationships/hyperlink" Target="https://www.semanticscholar.org/author/Abdur-Rehman-Mahmood/2106338908" TargetMode="External"/><Relationship Id="rId12" Type="http://schemas.openxmlformats.org/officeDocument/2006/relationships/image" Target="../media/image2.png"/><Relationship Id="rId2" Type="http://schemas.openxmlformats.org/officeDocument/2006/relationships/hyperlink" Target="https://www.semanticscholar.org/author/Mehwish-Dildar/2106338141" TargetMode="External"/><Relationship Id="rId1" Type="http://schemas.openxmlformats.org/officeDocument/2006/relationships/slideLayout" Target="../slideLayouts/slideLayout2.xml"/><Relationship Id="rId6" Type="http://schemas.openxmlformats.org/officeDocument/2006/relationships/hyperlink" Target="https://www.semanticscholar.org/author/Muhammad-Ramzan/1517028233" TargetMode="External"/><Relationship Id="rId11" Type="http://schemas.openxmlformats.org/officeDocument/2006/relationships/hyperlink" Target="https://www.semanticscholar.org/author/M.-Mahnashi/1402400948" TargetMode="External"/><Relationship Id="rId5" Type="http://schemas.openxmlformats.org/officeDocument/2006/relationships/hyperlink" Target="https://www.semanticscholar.org/author/H.-Khan/34987718" TargetMode="External"/><Relationship Id="rId10" Type="http://schemas.openxmlformats.org/officeDocument/2006/relationships/hyperlink" Target="https://www.semanticscholar.org/author/M.-Alraddadi/123822302" TargetMode="External"/><Relationship Id="rId4" Type="http://schemas.openxmlformats.org/officeDocument/2006/relationships/hyperlink" Target="https://www.semanticscholar.org/author/Muhammad-Irfan/1592383116" TargetMode="External"/><Relationship Id="rId9" Type="http://schemas.openxmlformats.org/officeDocument/2006/relationships/hyperlink" Target="https://www.semanticscholar.org/author/Abdul-Hakeem-M-Saeed/2106338816"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109/ACCESS.2023.3294974" TargetMode="External"/><Relationship Id="rId7" Type="http://schemas.openxmlformats.org/officeDocument/2006/relationships/image" Target="../media/image2.png"/><Relationship Id="rId2" Type="http://schemas.openxmlformats.org/officeDocument/2006/relationships/hyperlink" Target="https://ieeexplore.ieee.org/document/10126035" TargetMode="External"/><Relationship Id="rId1" Type="http://schemas.openxmlformats.org/officeDocument/2006/relationships/slideLayout" Target="../slideLayouts/slideLayout2.xml"/><Relationship Id="rId6" Type="http://schemas.openxmlformats.org/officeDocument/2006/relationships/hyperlink" Target="https://ieeexplore.ieee.org/author/38274646600" TargetMode="External"/><Relationship Id="rId5" Type="http://schemas.openxmlformats.org/officeDocument/2006/relationships/hyperlink" Target="https://ieeexplore.ieee.org/author/37089926080" TargetMode="External"/><Relationship Id="rId4" Type="http://schemas.openxmlformats.org/officeDocument/2006/relationships/hyperlink" Target="https://ieeexplore.ieee.org/author/3708828479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3"/>
          <p:cNvSpPr/>
          <p:nvPr/>
        </p:nvSpPr>
        <p:spPr>
          <a:xfrm>
            <a:off x="0" y="4918509"/>
            <a:ext cx="12192000" cy="193949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6" name="Google Shape;86;p13"/>
          <p:cNvSpPr txBox="1"/>
          <p:nvPr/>
        </p:nvSpPr>
        <p:spPr>
          <a:xfrm>
            <a:off x="1001486" y="2873830"/>
            <a:ext cx="10855234" cy="355604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4000" b="1" i="0" u="none" strike="noStrike" cap="none" dirty="0">
                <a:solidFill>
                  <a:srgbClr val="404040"/>
                </a:solidFill>
                <a:latin typeface="Times New Roman" panose="02020603050405020304" pitchFamily="18" charset="0"/>
                <a:ea typeface="Calibri" panose="020F0502020204030204"/>
                <a:cs typeface="Times New Roman" panose="02020603050405020304" pitchFamily="18" charset="0"/>
                <a:sym typeface="Calibri" panose="020F0502020204030204"/>
              </a:rPr>
              <a:t>DEPARTMENT OF COMPUTER ENGINEERING &amp; TECHNOLOGY</a:t>
            </a:r>
          </a:p>
          <a:p>
            <a:pPr marL="0" marR="0" lvl="0" indent="0" algn="ctr" rtl="0">
              <a:lnSpc>
                <a:spcPct val="90000"/>
              </a:lnSpc>
              <a:spcBef>
                <a:spcPts val="0"/>
              </a:spcBef>
              <a:spcAft>
                <a:spcPts val="0"/>
              </a:spcAft>
              <a:buNone/>
            </a:pPr>
            <a:r>
              <a:rPr lang="en-US" sz="4000" b="1" dirty="0">
                <a:solidFill>
                  <a:srgbClr val="404040"/>
                </a:solidFill>
                <a:latin typeface="Times New Roman" panose="02020603050405020304" pitchFamily="18" charset="0"/>
                <a:ea typeface="Calibri" panose="020F0502020204030204"/>
                <a:cs typeface="Times New Roman" panose="02020603050405020304" pitchFamily="18" charset="0"/>
                <a:sym typeface="Calibri" panose="020F0502020204030204"/>
              </a:rPr>
              <a:t>PROJECT DISSERTATION </a:t>
            </a:r>
            <a:endParaRPr lang="en-US" sz="4000" b="1" i="0" u="none" strike="noStrike" cap="none" dirty="0">
              <a:solidFill>
                <a:srgbClr val="40404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0" marR="0" lvl="0" indent="0" algn="ctr" rtl="0">
              <a:lnSpc>
                <a:spcPct val="90000"/>
              </a:lnSpc>
              <a:spcBef>
                <a:spcPts val="0"/>
              </a:spcBef>
              <a:spcAft>
                <a:spcPts val="0"/>
              </a:spcAft>
              <a:buNone/>
            </a:pPr>
            <a:endParaRPr lang="en-US" sz="4000" b="0" i="0" u="none" strike="noStrike" cap="none" dirty="0">
              <a:solidFill>
                <a:srgbClr val="404040"/>
              </a:solidFill>
              <a:latin typeface="Calibri" panose="020F0502020204030204"/>
              <a:ea typeface="Calibri" panose="020F0502020204030204"/>
              <a:cs typeface="Calibri" panose="020F0502020204030204"/>
              <a:sym typeface="Calibri" panose="020F0502020204030204"/>
            </a:endParaRPr>
          </a:p>
        </p:txBody>
      </p:sp>
      <p:pic>
        <p:nvPicPr>
          <p:cNvPr id="7" name="image1.png"/>
          <p:cNvPicPr/>
          <p:nvPr/>
        </p:nvPicPr>
        <p:blipFill>
          <a:blip r:embed="rId3"/>
          <a:srcRect/>
          <a:stretch>
            <a:fillRect/>
          </a:stretch>
        </p:blipFill>
        <p:spPr>
          <a:xfrm>
            <a:off x="3182620" y="760730"/>
            <a:ext cx="6369685" cy="1697990"/>
          </a:xfrm>
          <a:prstGeom prst="rect">
            <a:avLst/>
          </a:prstGeom>
        </p:spPr>
      </p:pic>
    </p:spTree>
    <p:extLst>
      <p:ext uri="{BB962C8B-B14F-4D97-AF65-F5344CB8AC3E}">
        <p14:creationId xmlns:p14="http://schemas.microsoft.com/office/powerpoint/2010/main" val="4116793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xfrm>
            <a:off x="0" y="0"/>
            <a:ext cx="0" cy="554853"/>
          </a:xfrm>
          <a:prstGeom prst="rect">
            <a:avLst/>
          </a:prstGeom>
        </p:spPr>
        <p:txBody>
          <a:bodyPr vert="horz" wrap="square" lIns="0" tIns="847" rIns="0" bIns="0" rtlCol="0">
            <a:spAutoFit/>
          </a:bodyPr>
          <a:lstStyle/>
          <a:p>
            <a:pPr marL="50799">
              <a:spcBef>
                <a:spcPts val="7"/>
              </a:spcBef>
            </a:pPr>
            <a:endParaRPr lang="en-US" dirty="0"/>
          </a:p>
          <a:p>
            <a:pPr marL="50799">
              <a:spcBef>
                <a:spcPts val="7"/>
              </a:spcBef>
            </a:pPr>
            <a:endParaRPr dirty="0"/>
          </a:p>
        </p:txBody>
      </p:sp>
      <p:graphicFrame>
        <p:nvGraphicFramePr>
          <p:cNvPr id="5" name="Table 4">
            <a:extLst>
              <a:ext uri="{FF2B5EF4-FFF2-40B4-BE49-F238E27FC236}">
                <a16:creationId xmlns:a16="http://schemas.microsoft.com/office/drawing/2014/main" id="{FA4F3BC2-6673-0CDF-C881-6A3D3E4813B2}"/>
              </a:ext>
            </a:extLst>
          </p:cNvPr>
          <p:cNvGraphicFramePr>
            <a:graphicFrameLocks noGrp="1"/>
          </p:cNvGraphicFramePr>
          <p:nvPr>
            <p:extLst>
              <p:ext uri="{D42A27DB-BD31-4B8C-83A1-F6EECF244321}">
                <p14:modId xmlns:p14="http://schemas.microsoft.com/office/powerpoint/2010/main" val="4154581770"/>
              </p:ext>
            </p:extLst>
          </p:nvPr>
        </p:nvGraphicFramePr>
        <p:xfrm>
          <a:off x="772886" y="747395"/>
          <a:ext cx="11349353" cy="6110605"/>
        </p:xfrm>
        <a:graphic>
          <a:graphicData uri="http://schemas.openxmlformats.org/drawingml/2006/table">
            <a:tbl>
              <a:tblPr bandRow="1">
                <a:tableStyleId>{5C22544A-7EE6-4342-B048-85BDC9FD1C3A}</a:tableStyleId>
              </a:tblPr>
              <a:tblGrid>
                <a:gridCol w="874881">
                  <a:extLst>
                    <a:ext uri="{9D8B030D-6E8A-4147-A177-3AD203B41FA5}">
                      <a16:colId xmlns:a16="http://schemas.microsoft.com/office/drawing/2014/main" val="3682485801"/>
                    </a:ext>
                  </a:extLst>
                </a:gridCol>
                <a:gridCol w="4800368">
                  <a:extLst>
                    <a:ext uri="{9D8B030D-6E8A-4147-A177-3AD203B41FA5}">
                      <a16:colId xmlns:a16="http://schemas.microsoft.com/office/drawing/2014/main" val="3201885041"/>
                    </a:ext>
                  </a:extLst>
                </a:gridCol>
                <a:gridCol w="2837052">
                  <a:extLst>
                    <a:ext uri="{9D8B030D-6E8A-4147-A177-3AD203B41FA5}">
                      <a16:colId xmlns:a16="http://schemas.microsoft.com/office/drawing/2014/main" val="3609221934"/>
                    </a:ext>
                  </a:extLst>
                </a:gridCol>
                <a:gridCol w="2837052">
                  <a:extLst>
                    <a:ext uri="{9D8B030D-6E8A-4147-A177-3AD203B41FA5}">
                      <a16:colId xmlns:a16="http://schemas.microsoft.com/office/drawing/2014/main" val="2612218750"/>
                    </a:ext>
                  </a:extLst>
                </a:gridCol>
              </a:tblGrid>
              <a:tr h="2591268">
                <a:tc>
                  <a:txBody>
                    <a:bodyPr/>
                    <a:lstStyle/>
                    <a:p>
                      <a:pPr algn="ctr">
                        <a:lnSpc>
                          <a:spcPct val="115000"/>
                        </a:lnSpc>
                        <a:spcAft>
                          <a:spcPts val="1000"/>
                        </a:spcAft>
                      </a:pPr>
                      <a:r>
                        <a:rPr lang="en-IN" sz="1400" dirty="0">
                          <a:effectLst/>
                          <a:latin typeface="Times New Roman" panose="02020603050405020304" pitchFamily="18" charset="0"/>
                          <a:cs typeface="Times New Roman" panose="02020603050405020304" pitchFamily="18" charset="0"/>
                        </a:rPr>
                        <a:t>3</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5018" marR="45018" marT="0" marB="0"/>
                </a:tc>
                <a:tc>
                  <a:txBody>
                    <a:bodyPr/>
                    <a:lstStyle/>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Link : </a:t>
                      </a:r>
                      <a:r>
                        <a:rPr lang="en-GB" sz="1400" u="sng" dirty="0">
                          <a:effectLst/>
                          <a:latin typeface="Times New Roman" panose="02020603050405020304" pitchFamily="18" charset="0"/>
                          <a:cs typeface="Times New Roman" panose="02020603050405020304" pitchFamily="18" charset="0"/>
                          <a:hlinkClick r:id="rId2"/>
                        </a:rPr>
                        <a:t>https://doi.org/10.1109/ACCESS.2023.3274848</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Year : 10 may 2023</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Name : </a:t>
                      </a:r>
                      <a:r>
                        <a:rPr lang="en-GB" sz="1400" u="none" strike="noStrike" dirty="0">
                          <a:effectLst/>
                          <a:latin typeface="Times New Roman" panose="02020603050405020304" pitchFamily="18" charset="0"/>
                          <a:cs typeface="Times New Roman" panose="02020603050405020304" pitchFamily="18" charset="0"/>
                          <a:hlinkClick r:id="rId3"/>
                        </a:rPr>
                        <a:t>DeepSkin: A Deep Learning Approach for Skin Cancer Classification</a:t>
                      </a: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Authors : </a:t>
                      </a:r>
                      <a:r>
                        <a:rPr lang="en-GB" sz="1400" u="sng" dirty="0">
                          <a:effectLst/>
                          <a:latin typeface="Times New Roman" panose="02020603050405020304" pitchFamily="18" charset="0"/>
                          <a:cs typeface="Times New Roman" panose="02020603050405020304" pitchFamily="18" charset="0"/>
                          <a:hlinkClick r:id="rId4"/>
                        </a:rPr>
                        <a:t>H. L. Gururaj</a:t>
                      </a:r>
                      <a:r>
                        <a:rPr lang="en-GB" sz="1400" dirty="0">
                          <a:effectLst/>
                          <a:latin typeface="Times New Roman" panose="02020603050405020304" pitchFamily="18" charset="0"/>
                          <a:cs typeface="Times New Roman" panose="02020603050405020304" pitchFamily="18" charset="0"/>
                        </a:rPr>
                        <a:t>; </a:t>
                      </a:r>
                      <a:r>
                        <a:rPr lang="en-GB" sz="1400" u="sng" dirty="0">
                          <a:effectLst/>
                          <a:latin typeface="Times New Roman" panose="02020603050405020304" pitchFamily="18" charset="0"/>
                          <a:cs typeface="Times New Roman" panose="02020603050405020304" pitchFamily="18" charset="0"/>
                          <a:hlinkClick r:id="rId5"/>
                        </a:rPr>
                        <a:t>N. Manju</a:t>
                      </a:r>
                      <a:r>
                        <a:rPr lang="en-GB" sz="1400" dirty="0">
                          <a:effectLst/>
                          <a:latin typeface="Times New Roman" panose="02020603050405020304" pitchFamily="18" charset="0"/>
                          <a:cs typeface="Times New Roman" panose="02020603050405020304" pitchFamily="18" charset="0"/>
                        </a:rPr>
                        <a:t>; </a:t>
                      </a:r>
                      <a:r>
                        <a:rPr lang="en-GB" sz="1400" u="sng" dirty="0">
                          <a:effectLst/>
                          <a:latin typeface="Times New Roman" panose="02020603050405020304" pitchFamily="18" charset="0"/>
                          <a:cs typeface="Times New Roman" panose="02020603050405020304" pitchFamily="18" charset="0"/>
                          <a:hlinkClick r:id="rId6"/>
                        </a:rPr>
                        <a:t>A. Nagarjun</a:t>
                      </a:r>
                      <a:r>
                        <a:rPr lang="en-GB" sz="1400" dirty="0">
                          <a:effectLst/>
                          <a:latin typeface="Times New Roman" panose="02020603050405020304" pitchFamily="18" charset="0"/>
                          <a:cs typeface="Times New Roman" panose="02020603050405020304" pitchFamily="18" charset="0"/>
                        </a:rPr>
                        <a:t>; </a:t>
                      </a:r>
                      <a:r>
                        <a:rPr lang="en-GB" sz="1400" u="sng" dirty="0">
                          <a:effectLst/>
                          <a:latin typeface="Times New Roman" panose="02020603050405020304" pitchFamily="18" charset="0"/>
                          <a:cs typeface="Times New Roman" panose="02020603050405020304" pitchFamily="18" charset="0"/>
                          <a:hlinkClick r:id="rId7"/>
                        </a:rPr>
                        <a:t>V. N. Manjunath Aradhya</a:t>
                      </a:r>
                      <a:r>
                        <a:rPr lang="en-GB" sz="1400" dirty="0">
                          <a:effectLst/>
                          <a:latin typeface="Times New Roman" panose="02020603050405020304" pitchFamily="18" charset="0"/>
                          <a:cs typeface="Times New Roman" panose="02020603050405020304" pitchFamily="18" charset="0"/>
                        </a:rPr>
                        <a:t>; </a:t>
                      </a:r>
                      <a:r>
                        <a:rPr lang="en-GB" sz="1400" u="sng" dirty="0">
                          <a:effectLst/>
                          <a:latin typeface="Times New Roman" panose="02020603050405020304" pitchFamily="18" charset="0"/>
                          <a:cs typeface="Times New Roman" panose="02020603050405020304" pitchFamily="18" charset="0"/>
                          <a:hlinkClick r:id="rId8"/>
                        </a:rPr>
                        <a:t>Francesco Flammini</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5018" marR="45018" marT="0" marB="0"/>
                </a:tc>
                <a:tc>
                  <a:txBody>
                    <a:bodyPr/>
                    <a:lstStyle/>
                    <a:p>
                      <a:pPr>
                        <a:lnSpc>
                          <a:spcPct val="115000"/>
                        </a:lnSpc>
                        <a:spcAft>
                          <a:spcPts val="1000"/>
                        </a:spcAft>
                      </a:pPr>
                      <a:r>
                        <a:rPr lang="en-IN" sz="1400" dirty="0">
                          <a:effectLst/>
                          <a:latin typeface="Times New Roman" panose="02020603050405020304" pitchFamily="18" charset="0"/>
                          <a:cs typeface="Times New Roman" panose="02020603050405020304" pitchFamily="18" charset="0"/>
                        </a:rPr>
                        <a:t>the research paper discusses the significance of early detection of skin cancer, the challenges in distinguishing between benign and malignant lesions, and the role of deep learning, specifically CNNs, in automating the detection process, with an emphasis on their superior performance compared to human experts.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5018" marR="45018" marT="0" marB="0"/>
                </a:tc>
                <a:tc>
                  <a:txBody>
                    <a:bodyPr/>
                    <a:lstStyle/>
                    <a:p>
                      <a:pPr>
                        <a:lnSpc>
                          <a:spcPct val="115000"/>
                        </a:lnSpc>
                        <a:spcAft>
                          <a:spcPts val="1000"/>
                        </a:spcAft>
                      </a:pPr>
                      <a:r>
                        <a:rPr lang="en-IN" sz="1400">
                          <a:effectLst/>
                          <a:latin typeface="Times New Roman" panose="02020603050405020304" pitchFamily="18" charset="0"/>
                          <a:cs typeface="Times New Roman" panose="02020603050405020304" pitchFamily="18" charset="0"/>
                        </a:rPr>
                        <a:t>In this paper only binary classification is performed as cancerous and not cancerous but we can perform multiclass classification based on types of skin cancer.</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5018" marR="45018" marT="0" marB="0"/>
                </a:tc>
                <a:extLst>
                  <a:ext uri="{0D108BD9-81ED-4DB2-BD59-A6C34878D82A}">
                    <a16:rowId xmlns:a16="http://schemas.microsoft.com/office/drawing/2014/main" val="3628610158"/>
                  </a:ext>
                </a:extLst>
              </a:tr>
              <a:tr h="3519337">
                <a:tc>
                  <a:txBody>
                    <a:bodyPr/>
                    <a:lstStyle/>
                    <a:p>
                      <a:pPr algn="ctr">
                        <a:lnSpc>
                          <a:spcPct val="115000"/>
                        </a:lnSpc>
                        <a:spcAft>
                          <a:spcPts val="1000"/>
                        </a:spcAft>
                      </a:pPr>
                      <a:r>
                        <a:rPr lang="en-IN" sz="1400" dirty="0">
                          <a:effectLst/>
                          <a:latin typeface="Times New Roman" panose="02020603050405020304" pitchFamily="18" charset="0"/>
                          <a:cs typeface="Times New Roman" panose="02020603050405020304" pitchFamily="18" charset="0"/>
                        </a:rPr>
                        <a:t>4</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5018" marR="45018" marT="0" marB="0"/>
                </a:tc>
                <a:tc>
                  <a:txBody>
                    <a:bodyPr/>
                    <a:lstStyle/>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Link : </a:t>
                      </a:r>
                      <a:r>
                        <a:rPr lang="en-GB" sz="1400" u="sng" dirty="0">
                          <a:effectLst/>
                          <a:latin typeface="Times New Roman" panose="02020603050405020304" pitchFamily="18" charset="0"/>
                          <a:cs typeface="Times New Roman" panose="02020603050405020304" pitchFamily="18" charset="0"/>
                          <a:hlinkClick r:id="rId9"/>
                        </a:rPr>
                        <a:t>https://doi.org/10.3390/app131810076</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Year : 7 Sep 2023</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Name : An Identification Method of Feature Interpretation for Melanoma Using Machine Learning</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Authors : </a:t>
                      </a:r>
                      <a:r>
                        <a:rPr lang="en-GB" sz="1400" dirty="0" err="1">
                          <a:effectLst/>
                          <a:latin typeface="Times New Roman" panose="02020603050405020304" pitchFamily="18" charset="0"/>
                          <a:cs typeface="Times New Roman" panose="02020603050405020304" pitchFamily="18" charset="0"/>
                        </a:rPr>
                        <a:t>Zhenwei</a:t>
                      </a:r>
                      <a:r>
                        <a:rPr lang="en-GB" sz="1400" dirty="0">
                          <a:effectLst/>
                          <a:latin typeface="Times New Roman" panose="02020603050405020304" pitchFamily="18" charset="0"/>
                          <a:cs typeface="Times New Roman" panose="02020603050405020304" pitchFamily="18" charset="0"/>
                        </a:rPr>
                        <a:t> Li , Qing Ji , </a:t>
                      </a:r>
                      <a:r>
                        <a:rPr lang="en-GB" sz="1400" dirty="0" err="1">
                          <a:effectLst/>
                          <a:latin typeface="Times New Roman" panose="02020603050405020304" pitchFamily="18" charset="0"/>
                          <a:cs typeface="Times New Roman" panose="02020603050405020304" pitchFamily="18" charset="0"/>
                        </a:rPr>
                        <a:t>Xiaoli</a:t>
                      </a:r>
                      <a:r>
                        <a:rPr lang="en-GB" sz="1400" dirty="0">
                          <a:effectLst/>
                          <a:latin typeface="Times New Roman" panose="02020603050405020304" pitchFamily="18" charset="0"/>
                          <a:cs typeface="Times New Roman" panose="02020603050405020304" pitchFamily="18" charset="0"/>
                        </a:rPr>
                        <a:t> Yang, Yu Zhou and </a:t>
                      </a:r>
                      <a:r>
                        <a:rPr lang="en-GB" sz="1400" dirty="0" err="1">
                          <a:effectLst/>
                          <a:latin typeface="Times New Roman" panose="02020603050405020304" pitchFamily="18" charset="0"/>
                          <a:cs typeface="Times New Roman" panose="02020603050405020304" pitchFamily="18" charset="0"/>
                        </a:rPr>
                        <a:t>Shulong</a:t>
                      </a:r>
                      <a:r>
                        <a:rPr lang="en-GB" sz="1400" dirty="0">
                          <a:effectLst/>
                          <a:latin typeface="Times New Roman" panose="02020603050405020304" pitchFamily="18" charset="0"/>
                          <a:cs typeface="Times New Roman" panose="02020603050405020304" pitchFamily="18" charset="0"/>
                        </a:rPr>
                        <a:t> </a:t>
                      </a:r>
                      <a:r>
                        <a:rPr lang="en-GB" sz="1400" dirty="0" err="1">
                          <a:effectLst/>
                          <a:latin typeface="Times New Roman" panose="02020603050405020304" pitchFamily="18" charset="0"/>
                          <a:cs typeface="Times New Roman" panose="02020603050405020304" pitchFamily="18" charset="0"/>
                        </a:rPr>
                        <a:t>Zhi</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5018" marR="45018" marT="0" marB="0"/>
                </a:tc>
                <a:tc>
                  <a:txBody>
                    <a:bodyPr/>
                    <a:lstStyle/>
                    <a:p>
                      <a:pPr marL="228600">
                        <a:lnSpc>
                          <a:spcPct val="115000"/>
                        </a:lnSpc>
                        <a:spcAft>
                          <a:spcPts val="1000"/>
                        </a:spcAft>
                      </a:pPr>
                      <a:r>
                        <a:rPr lang="en-IN" sz="1400" dirty="0">
                          <a:effectLst/>
                          <a:latin typeface="Times New Roman" panose="02020603050405020304" pitchFamily="18" charset="0"/>
                          <a:cs typeface="Times New Roman" panose="02020603050405020304" pitchFamily="18" charset="0"/>
                        </a:rPr>
                        <a:t> </a:t>
                      </a:r>
                    </a:p>
                    <a:p>
                      <a:pPr>
                        <a:lnSpc>
                          <a:spcPct val="115000"/>
                        </a:lnSpc>
                        <a:spcAft>
                          <a:spcPts val="1000"/>
                        </a:spcAft>
                      </a:pPr>
                      <a:r>
                        <a:rPr lang="en-IN" sz="1400" dirty="0">
                          <a:effectLst/>
                          <a:latin typeface="Times New Roman" panose="02020603050405020304" pitchFamily="18" charset="0"/>
                          <a:cs typeface="Times New Roman" panose="02020603050405020304" pitchFamily="18" charset="0"/>
                        </a:rPr>
                        <a:t>The research employs various classification algorithms, including Support Vector Machine (SVM) with four different kernels, Logistic Regression (LR), and Gaussian Naive Bayes (</a:t>
                      </a:r>
                      <a:r>
                        <a:rPr lang="en-IN" sz="1400" dirty="0" err="1">
                          <a:effectLst/>
                          <a:latin typeface="Times New Roman" panose="02020603050405020304" pitchFamily="18" charset="0"/>
                          <a:cs typeface="Times New Roman" panose="02020603050405020304" pitchFamily="18" charset="0"/>
                        </a:rPr>
                        <a:t>GaussianNB</a:t>
                      </a:r>
                      <a:r>
                        <a:rPr lang="en-IN" sz="1400" dirty="0">
                          <a:effectLst/>
                          <a:latin typeface="Times New Roman" panose="02020603050405020304" pitchFamily="18" charset="0"/>
                          <a:cs typeface="Times New Roman" panose="02020603050405020304" pitchFamily="18" charset="0"/>
                        </a:rPr>
                        <a:t>). These classifiers are used to make predictions based on the selected features.</a:t>
                      </a:r>
                    </a:p>
                    <a:p>
                      <a:pPr>
                        <a:lnSpc>
                          <a:spcPct val="115000"/>
                        </a:lnSpc>
                        <a:spcAft>
                          <a:spcPts val="1000"/>
                        </a:spcAft>
                      </a:pPr>
                      <a:r>
                        <a:rPr lang="en-IN" sz="1400" dirty="0">
                          <a:effectLst/>
                          <a:latin typeface="Times New Roman" panose="02020603050405020304" pitchFamily="18" charset="0"/>
                          <a:cs typeface="Times New Roman" panose="02020603050405020304" pitchFamily="18" charset="0"/>
                        </a:rPr>
                        <a:t> </a:t>
                      </a:r>
                    </a:p>
                    <a:p>
                      <a:pPr>
                        <a:lnSpc>
                          <a:spcPct val="115000"/>
                        </a:lnSpc>
                        <a:spcAft>
                          <a:spcPts val="1000"/>
                        </a:spcAft>
                      </a:pPr>
                      <a:r>
                        <a:rPr lang="en-IN"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5018" marR="45018" marT="0" marB="0"/>
                </a:tc>
                <a:tc>
                  <a:txBody>
                    <a:bodyPr/>
                    <a:lstStyle/>
                    <a:p>
                      <a:pPr>
                        <a:lnSpc>
                          <a:spcPct val="115000"/>
                        </a:lnSpc>
                        <a:spcAft>
                          <a:spcPts val="1000"/>
                        </a:spcAft>
                      </a:pPr>
                      <a:br>
                        <a:rPr lang="en-IN" sz="1400" dirty="0">
                          <a:effectLst/>
                          <a:latin typeface="Times New Roman" panose="02020603050405020304" pitchFamily="18" charset="0"/>
                          <a:cs typeface="Times New Roman" panose="02020603050405020304" pitchFamily="18" charset="0"/>
                        </a:rPr>
                      </a:br>
                      <a:r>
                        <a:rPr lang="en-IN" sz="1400" dirty="0">
                          <a:effectLst/>
                          <a:latin typeface="Times New Roman" panose="02020603050405020304" pitchFamily="18" charset="0"/>
                          <a:cs typeface="Times New Roman" panose="02020603050405020304" pitchFamily="18" charset="0"/>
                        </a:rPr>
                        <a:t>The paper primarily focuses on texture, </a:t>
                      </a:r>
                      <a:r>
                        <a:rPr lang="en-IN" sz="1400" dirty="0" err="1">
                          <a:effectLst/>
                          <a:latin typeface="Times New Roman" panose="02020603050405020304" pitchFamily="18" charset="0"/>
                          <a:cs typeface="Times New Roman" panose="02020603050405020304" pitchFamily="18" charset="0"/>
                        </a:rPr>
                        <a:t>color</a:t>
                      </a:r>
                      <a:r>
                        <a:rPr lang="en-IN" sz="1400" dirty="0">
                          <a:effectLst/>
                          <a:latin typeface="Times New Roman" panose="02020603050405020304" pitchFamily="18" charset="0"/>
                          <a:cs typeface="Times New Roman" panose="02020603050405020304" pitchFamily="18" charset="0"/>
                        </a:rPr>
                        <a:t>, and shape features for melanoma recognition. A research gap could involve investigating the potential utility of additional feature types, such as deep learning-based features or more advanced texture and shape descriptors.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5018" marR="45018" marT="0" marB="0"/>
                </a:tc>
                <a:extLst>
                  <a:ext uri="{0D108BD9-81ED-4DB2-BD59-A6C34878D82A}">
                    <a16:rowId xmlns:a16="http://schemas.microsoft.com/office/drawing/2014/main" val="4126745448"/>
                  </a:ext>
                </a:extLst>
              </a:tr>
            </a:tbl>
          </a:graphicData>
        </a:graphic>
      </p:graphicFrame>
      <p:pic>
        <p:nvPicPr>
          <p:cNvPr id="2" name="Google Shape;104;p15">
            <a:extLst>
              <a:ext uri="{FF2B5EF4-FFF2-40B4-BE49-F238E27FC236}">
                <a16:creationId xmlns:a16="http://schemas.microsoft.com/office/drawing/2014/main" id="{B510E908-FB2A-2B4F-5270-F590A0E44F46}"/>
              </a:ext>
            </a:extLst>
          </p:cNvPr>
          <p:cNvPicPr preferRelativeResize="0"/>
          <p:nvPr/>
        </p:nvPicPr>
        <p:blipFill rotWithShape="1">
          <a:blip r:embed="rId10"/>
          <a:srcRect/>
          <a:stretch>
            <a:fillRect/>
          </a:stretch>
        </p:blipFill>
        <p:spPr>
          <a:xfrm>
            <a:off x="9847669" y="0"/>
            <a:ext cx="2274570" cy="747395"/>
          </a:xfrm>
          <a:prstGeom prst="rect">
            <a:avLst/>
          </a:prstGeom>
          <a:noFill/>
          <a:ln>
            <a:noFill/>
          </a:ln>
        </p:spPr>
      </p:pic>
      <p:sp>
        <p:nvSpPr>
          <p:cNvPr id="9" name="TextBox 8">
            <a:extLst>
              <a:ext uri="{FF2B5EF4-FFF2-40B4-BE49-F238E27FC236}">
                <a16:creationId xmlns:a16="http://schemas.microsoft.com/office/drawing/2014/main" id="{49DB1884-E10C-D749-F431-51A639240B7F}"/>
              </a:ext>
            </a:extLst>
          </p:cNvPr>
          <p:cNvSpPr txBox="1"/>
          <p:nvPr/>
        </p:nvSpPr>
        <p:spPr>
          <a:xfrm>
            <a:off x="772886" y="173281"/>
            <a:ext cx="6248400" cy="646331"/>
          </a:xfrm>
          <a:prstGeom prst="rect">
            <a:avLst/>
          </a:prstGeom>
          <a:noFill/>
        </p:spPr>
        <p:txBody>
          <a:bodyPr wrap="square">
            <a:spAutoFit/>
          </a:bodyPr>
          <a:lstStyle/>
          <a:p>
            <a:r>
              <a:rPr lang="en-US" sz="3600" b="1" spc="-7" dirty="0">
                <a:latin typeface="Times New Roman" panose="02020603050405020304" pitchFamily="18" charset="0"/>
                <a:cs typeface="Times New Roman" panose="02020603050405020304" pitchFamily="18" charset="0"/>
              </a:rPr>
              <a:t> 5. Literature</a:t>
            </a:r>
            <a:r>
              <a:rPr lang="en-US" sz="3600" b="1" spc="-67" dirty="0">
                <a:latin typeface="Times New Roman" panose="02020603050405020304" pitchFamily="18" charset="0"/>
                <a:cs typeface="Times New Roman" panose="02020603050405020304" pitchFamily="18" charset="0"/>
              </a:rPr>
              <a:t> </a:t>
            </a:r>
            <a:r>
              <a:rPr lang="en-US" sz="3600" b="1" spc="-7" dirty="0">
                <a:latin typeface="Times New Roman" panose="02020603050405020304" pitchFamily="18" charset="0"/>
                <a:cs typeface="Times New Roman" panose="02020603050405020304" pitchFamily="18" charset="0"/>
              </a:rPr>
              <a:t>Survey</a:t>
            </a:r>
            <a:endParaRPr lang="en-US" sz="3600" dirty="0"/>
          </a:p>
        </p:txBody>
      </p:sp>
    </p:spTree>
    <p:extLst>
      <p:ext uri="{BB962C8B-B14F-4D97-AF65-F5344CB8AC3E}">
        <p14:creationId xmlns:p14="http://schemas.microsoft.com/office/powerpoint/2010/main" val="146208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xfrm>
            <a:off x="0" y="0"/>
            <a:ext cx="0" cy="554853"/>
          </a:xfrm>
          <a:prstGeom prst="rect">
            <a:avLst/>
          </a:prstGeom>
        </p:spPr>
        <p:txBody>
          <a:bodyPr vert="horz" wrap="square" lIns="0" tIns="847" rIns="0" bIns="0" rtlCol="0">
            <a:spAutoFit/>
          </a:bodyPr>
          <a:lstStyle/>
          <a:p>
            <a:pPr marL="50799">
              <a:spcBef>
                <a:spcPts val="7"/>
              </a:spcBef>
            </a:pPr>
            <a:endParaRPr lang="en-US" dirty="0"/>
          </a:p>
          <a:p>
            <a:pPr marL="50799">
              <a:spcBef>
                <a:spcPts val="7"/>
              </a:spcBef>
            </a:pPr>
            <a:endParaRPr dirty="0"/>
          </a:p>
        </p:txBody>
      </p:sp>
      <p:graphicFrame>
        <p:nvGraphicFramePr>
          <p:cNvPr id="5" name="Table 4">
            <a:extLst>
              <a:ext uri="{FF2B5EF4-FFF2-40B4-BE49-F238E27FC236}">
                <a16:creationId xmlns:a16="http://schemas.microsoft.com/office/drawing/2014/main" id="{A17139A7-E7BE-4054-AAB6-DCAC2EAB9DB5}"/>
              </a:ext>
            </a:extLst>
          </p:cNvPr>
          <p:cNvGraphicFramePr>
            <a:graphicFrameLocks noGrp="1"/>
          </p:cNvGraphicFramePr>
          <p:nvPr>
            <p:extLst>
              <p:ext uri="{D42A27DB-BD31-4B8C-83A1-F6EECF244321}">
                <p14:modId xmlns:p14="http://schemas.microsoft.com/office/powerpoint/2010/main" val="3500617393"/>
              </p:ext>
            </p:extLst>
          </p:nvPr>
        </p:nvGraphicFramePr>
        <p:xfrm>
          <a:off x="696689" y="747396"/>
          <a:ext cx="11425550" cy="6110604"/>
        </p:xfrm>
        <a:graphic>
          <a:graphicData uri="http://schemas.openxmlformats.org/drawingml/2006/table">
            <a:tbl>
              <a:tblPr bandRow="1">
                <a:tableStyleId>{5C22544A-7EE6-4342-B048-85BDC9FD1C3A}</a:tableStyleId>
              </a:tblPr>
              <a:tblGrid>
                <a:gridCol w="880756">
                  <a:extLst>
                    <a:ext uri="{9D8B030D-6E8A-4147-A177-3AD203B41FA5}">
                      <a16:colId xmlns:a16="http://schemas.microsoft.com/office/drawing/2014/main" val="557865184"/>
                    </a:ext>
                  </a:extLst>
                </a:gridCol>
                <a:gridCol w="4832596">
                  <a:extLst>
                    <a:ext uri="{9D8B030D-6E8A-4147-A177-3AD203B41FA5}">
                      <a16:colId xmlns:a16="http://schemas.microsoft.com/office/drawing/2014/main" val="2721935083"/>
                    </a:ext>
                  </a:extLst>
                </a:gridCol>
                <a:gridCol w="2856099">
                  <a:extLst>
                    <a:ext uri="{9D8B030D-6E8A-4147-A177-3AD203B41FA5}">
                      <a16:colId xmlns:a16="http://schemas.microsoft.com/office/drawing/2014/main" val="2509199384"/>
                    </a:ext>
                  </a:extLst>
                </a:gridCol>
                <a:gridCol w="2856099">
                  <a:extLst>
                    <a:ext uri="{9D8B030D-6E8A-4147-A177-3AD203B41FA5}">
                      <a16:colId xmlns:a16="http://schemas.microsoft.com/office/drawing/2014/main" val="4268221370"/>
                    </a:ext>
                  </a:extLst>
                </a:gridCol>
              </a:tblGrid>
              <a:tr h="2976480">
                <a:tc>
                  <a:txBody>
                    <a:bodyPr/>
                    <a:lstStyle/>
                    <a:p>
                      <a:pPr algn="ctr">
                        <a:lnSpc>
                          <a:spcPct val="115000"/>
                        </a:lnSpc>
                        <a:spcAft>
                          <a:spcPts val="1000"/>
                        </a:spcAft>
                      </a:pPr>
                      <a:r>
                        <a:rPr lang="en-IN" sz="1400" dirty="0">
                          <a:effectLst/>
                          <a:latin typeface="Times New Roman" panose="02020603050405020304" pitchFamily="18" charset="0"/>
                          <a:cs typeface="Times New Roman" panose="02020603050405020304" pitchFamily="18" charset="0"/>
                        </a:rPr>
                        <a:t>5</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69" marR="57969" marT="0" marB="0"/>
                </a:tc>
                <a:tc>
                  <a:txBody>
                    <a:bodyPr/>
                    <a:lstStyle/>
                    <a:p>
                      <a:pPr>
                        <a:lnSpc>
                          <a:spcPct val="115000"/>
                        </a:lnSpc>
                        <a:spcAft>
                          <a:spcPts val="1000"/>
                        </a:spcAft>
                      </a:pPr>
                      <a:r>
                        <a:rPr lang="en-GB" sz="1400">
                          <a:effectLst/>
                          <a:latin typeface="Times New Roman" panose="02020603050405020304" pitchFamily="18" charset="0"/>
                          <a:cs typeface="Times New Roman" panose="02020603050405020304" pitchFamily="18" charset="0"/>
                        </a:rPr>
                        <a:t>Link : </a:t>
                      </a:r>
                      <a:r>
                        <a:rPr lang="en-GB" sz="1400">
                          <a:effectLst/>
                          <a:latin typeface="Times New Roman" panose="02020603050405020304" pitchFamily="18" charset="0"/>
                          <a:cs typeface="Times New Roman" panose="02020603050405020304" pitchFamily="18" charset="0"/>
                          <a:hlinkClick r:id="rId2"/>
                        </a:rPr>
                        <a:t>https://doi.org/10.1109/ACCESS.2023.3269694</a:t>
                      </a:r>
                      <a:endParaRPr lang="en-IN" sz="140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a:effectLst/>
                          <a:latin typeface="Times New Roman" panose="02020603050405020304" pitchFamily="18" charset="0"/>
                          <a:cs typeface="Times New Roman" panose="02020603050405020304" pitchFamily="18" charset="0"/>
                        </a:rPr>
                        <a:t>Year : 24 April 2023</a:t>
                      </a:r>
                      <a:endParaRPr lang="en-IN" sz="140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a:effectLst/>
                          <a:latin typeface="Times New Roman" panose="02020603050405020304" pitchFamily="18" charset="0"/>
                          <a:cs typeface="Times New Roman" panose="02020603050405020304" pitchFamily="18" charset="0"/>
                        </a:rPr>
                        <a:t>Name :An Interpretable Skin Cancer Classification Using Optimized Convolutional Neural Network for a Smart Healthcare System</a:t>
                      </a:r>
                      <a:endParaRPr lang="en-IN" sz="140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a:effectLst/>
                          <a:latin typeface="Times New Roman" panose="02020603050405020304" pitchFamily="18" charset="0"/>
                          <a:cs typeface="Times New Roman" panose="02020603050405020304" pitchFamily="18" charset="0"/>
                        </a:rPr>
                        <a:t>Authors :</a:t>
                      </a:r>
                      <a:r>
                        <a:rPr lang="en-GB" sz="1400">
                          <a:effectLst/>
                          <a:latin typeface="Times New Roman" panose="02020603050405020304" pitchFamily="18" charset="0"/>
                          <a:cs typeface="Times New Roman" panose="02020603050405020304" pitchFamily="18" charset="0"/>
                          <a:hlinkClick r:id="rId3"/>
                        </a:rPr>
                        <a:t>Krishna Mridha</a:t>
                      </a:r>
                      <a:r>
                        <a:rPr lang="en-GB" sz="1400">
                          <a:effectLst/>
                          <a:latin typeface="Times New Roman" panose="02020603050405020304" pitchFamily="18" charset="0"/>
                          <a:cs typeface="Times New Roman" panose="02020603050405020304" pitchFamily="18" charset="0"/>
                        </a:rPr>
                        <a:t>; </a:t>
                      </a:r>
                      <a:r>
                        <a:rPr lang="en-GB" sz="1400">
                          <a:effectLst/>
                          <a:latin typeface="Times New Roman" panose="02020603050405020304" pitchFamily="18" charset="0"/>
                          <a:cs typeface="Times New Roman" panose="02020603050405020304" pitchFamily="18" charset="0"/>
                          <a:hlinkClick r:id="rId4"/>
                        </a:rPr>
                        <a:t>Md. Mezbah Uddin</a:t>
                      </a:r>
                      <a:r>
                        <a:rPr lang="en-GB" sz="1400">
                          <a:effectLst/>
                          <a:latin typeface="Times New Roman" panose="02020603050405020304" pitchFamily="18" charset="0"/>
                          <a:cs typeface="Times New Roman" panose="02020603050405020304" pitchFamily="18" charset="0"/>
                        </a:rPr>
                        <a:t>; </a:t>
                      </a:r>
                      <a:r>
                        <a:rPr lang="en-GB" sz="1400">
                          <a:effectLst/>
                          <a:latin typeface="Times New Roman" panose="02020603050405020304" pitchFamily="18" charset="0"/>
                          <a:cs typeface="Times New Roman" panose="02020603050405020304" pitchFamily="18" charset="0"/>
                          <a:hlinkClick r:id="rId5"/>
                        </a:rPr>
                        <a:t>Jungpil Shin</a:t>
                      </a:r>
                      <a:r>
                        <a:rPr lang="en-GB" sz="1400">
                          <a:effectLst/>
                          <a:latin typeface="Times New Roman" panose="02020603050405020304" pitchFamily="18" charset="0"/>
                          <a:cs typeface="Times New Roman" panose="02020603050405020304" pitchFamily="18" charset="0"/>
                        </a:rPr>
                        <a:t>; </a:t>
                      </a:r>
                      <a:r>
                        <a:rPr lang="en-GB" sz="1400">
                          <a:effectLst/>
                          <a:latin typeface="Times New Roman" panose="02020603050405020304" pitchFamily="18" charset="0"/>
                          <a:cs typeface="Times New Roman" panose="02020603050405020304" pitchFamily="18" charset="0"/>
                          <a:hlinkClick r:id="rId6"/>
                        </a:rPr>
                        <a:t>Susan Khadka</a:t>
                      </a:r>
                      <a:r>
                        <a:rPr lang="en-GB" sz="1400">
                          <a:effectLst/>
                          <a:latin typeface="Times New Roman" panose="02020603050405020304" pitchFamily="18" charset="0"/>
                          <a:cs typeface="Times New Roman" panose="02020603050405020304" pitchFamily="18" charset="0"/>
                        </a:rPr>
                        <a:t>; </a:t>
                      </a:r>
                      <a:r>
                        <a:rPr lang="en-GB" sz="1400">
                          <a:effectLst/>
                          <a:latin typeface="Times New Roman" panose="02020603050405020304" pitchFamily="18" charset="0"/>
                          <a:cs typeface="Times New Roman" panose="02020603050405020304" pitchFamily="18" charset="0"/>
                          <a:hlinkClick r:id="rId7"/>
                        </a:rPr>
                        <a:t>M. F. Mridha</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969" marR="57969" marT="0" marB="0"/>
                </a:tc>
                <a:tc>
                  <a:txBody>
                    <a:bodyPr/>
                    <a:lstStyle/>
                    <a:p>
                      <a:pPr>
                        <a:lnSpc>
                          <a:spcPct val="115000"/>
                        </a:lnSpc>
                        <a:spcAft>
                          <a:spcPts val="1000"/>
                        </a:spcAft>
                      </a:pPr>
                      <a:r>
                        <a:rPr lang="en-IN" sz="1400" dirty="0">
                          <a:effectLst/>
                          <a:latin typeface="Times New Roman" panose="02020603050405020304" pitchFamily="18" charset="0"/>
                          <a:cs typeface="Times New Roman" panose="02020603050405020304" pitchFamily="18" charset="0"/>
                        </a:rPr>
                        <a:t>Class Imbalances problems are addressed.</a:t>
                      </a:r>
                      <a:br>
                        <a:rPr lang="en-IN" sz="1400" dirty="0">
                          <a:effectLst/>
                          <a:latin typeface="Times New Roman" panose="02020603050405020304" pitchFamily="18" charset="0"/>
                          <a:cs typeface="Times New Roman" panose="02020603050405020304" pitchFamily="18" charset="0"/>
                        </a:rPr>
                      </a:br>
                      <a:r>
                        <a:rPr lang="en-IN" sz="1400" dirty="0">
                          <a:effectLst/>
                          <a:latin typeface="Times New Roman" panose="02020603050405020304" pitchFamily="18" charset="0"/>
                          <a:cs typeface="Times New Roman" panose="02020603050405020304" pitchFamily="18" charset="0"/>
                        </a:rPr>
                        <a:t>It trains the CNN model using two optimization functions (Adam and RMSprop) and three activation functions (</a:t>
                      </a:r>
                      <a:r>
                        <a:rPr lang="en-IN" sz="1400" dirty="0" err="1">
                          <a:effectLst/>
                          <a:latin typeface="Times New Roman" panose="02020603050405020304" pitchFamily="18" charset="0"/>
                          <a:cs typeface="Times New Roman" panose="02020603050405020304" pitchFamily="18" charset="0"/>
                        </a:rPr>
                        <a:t>Relu</a:t>
                      </a:r>
                      <a:r>
                        <a:rPr lang="en-IN" sz="1400" dirty="0">
                          <a:effectLst/>
                          <a:latin typeface="Times New Roman" panose="02020603050405020304" pitchFamily="18" charset="0"/>
                          <a:cs typeface="Times New Roman" panose="02020603050405020304" pitchFamily="18" charset="0"/>
                        </a:rPr>
                        <a:t>, Swish, and Tanh).</a:t>
                      </a:r>
                    </a:p>
                    <a:p>
                      <a:pPr>
                        <a:lnSpc>
                          <a:spcPct val="115000"/>
                        </a:lnSpc>
                        <a:spcAft>
                          <a:spcPts val="1000"/>
                        </a:spcAft>
                      </a:pPr>
                      <a:r>
                        <a:rPr lang="en-IN" sz="1400" dirty="0">
                          <a:effectLst/>
                          <a:latin typeface="Times New Roman" panose="02020603050405020304" pitchFamily="18" charset="0"/>
                          <a:cs typeface="Times New Roman" panose="02020603050405020304" pitchFamily="18" charset="0"/>
                        </a:rPr>
                        <a:t>Also incorporates techniques like Grad-CAM and Grad-CAM++ to provide explanations for the model's decisions.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69" marR="57969" marT="0" marB="0"/>
                </a:tc>
                <a:tc>
                  <a:txBody>
                    <a:bodyPr/>
                    <a:lstStyle/>
                    <a:p>
                      <a:pPr>
                        <a:lnSpc>
                          <a:spcPct val="115000"/>
                        </a:lnSpc>
                        <a:spcAft>
                          <a:spcPts val="1000"/>
                        </a:spcAft>
                      </a:pPr>
                      <a:r>
                        <a:rPr lang="en-IN" sz="1400">
                          <a:effectLst/>
                          <a:latin typeface="Times New Roman" panose="02020603050405020304" pitchFamily="18" charset="0"/>
                          <a:cs typeface="Times New Roman" panose="02020603050405020304" pitchFamily="18" charset="0"/>
                        </a:rPr>
                        <a:t>The gap is in the development of effective methods and tools that can bridge the gap between the model's decision-making process and the user's comprehension. This is crucial because users, such as clinicians or even patients, need to trust and understand the model's outputs for informed decision-making in the context of skin cancer.</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969" marR="57969" marT="0" marB="0"/>
                </a:tc>
                <a:extLst>
                  <a:ext uri="{0D108BD9-81ED-4DB2-BD59-A6C34878D82A}">
                    <a16:rowId xmlns:a16="http://schemas.microsoft.com/office/drawing/2014/main" val="2125153113"/>
                  </a:ext>
                </a:extLst>
              </a:tr>
              <a:tr h="3134124">
                <a:tc>
                  <a:txBody>
                    <a:bodyPr/>
                    <a:lstStyle/>
                    <a:p>
                      <a:pPr algn="ctr">
                        <a:lnSpc>
                          <a:spcPct val="115000"/>
                        </a:lnSpc>
                        <a:spcAft>
                          <a:spcPts val="1000"/>
                        </a:spcAft>
                      </a:pPr>
                      <a:r>
                        <a:rPr lang="en-IN" sz="1400" dirty="0">
                          <a:effectLst/>
                          <a:latin typeface="Times New Roman" panose="02020603050405020304" pitchFamily="18" charset="0"/>
                          <a:cs typeface="Times New Roman" panose="02020603050405020304" pitchFamily="18" charset="0"/>
                        </a:rPr>
                        <a:t>6</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69" marR="57969" marT="0" marB="0"/>
                </a:tc>
                <a:tc>
                  <a:txBody>
                    <a:bodyPr/>
                    <a:lstStyle/>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Link : </a:t>
                      </a:r>
                      <a:r>
                        <a:rPr lang="en-GB" sz="1400" dirty="0">
                          <a:effectLst/>
                          <a:latin typeface="Times New Roman" panose="02020603050405020304" pitchFamily="18" charset="0"/>
                          <a:cs typeface="Times New Roman" panose="02020603050405020304" pitchFamily="18" charset="0"/>
                          <a:hlinkClick r:id="rId8"/>
                        </a:rPr>
                        <a:t>https://doi.org/10.1016/j.imu.2019.100282</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Year : 2020</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Name : Skin cancer detection: Applying a deep learning based model driven architecture in the cloud for classifying dermal cell images</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Authors : Mohammad Ali </a:t>
                      </a:r>
                      <a:r>
                        <a:rPr lang="en-GB" sz="1400" dirty="0" err="1">
                          <a:effectLst/>
                          <a:latin typeface="Times New Roman" panose="02020603050405020304" pitchFamily="18" charset="0"/>
                          <a:cs typeface="Times New Roman" panose="02020603050405020304" pitchFamily="18" charset="0"/>
                        </a:rPr>
                        <a:t>Kadampur</a:t>
                      </a:r>
                      <a:r>
                        <a:rPr lang="en-GB" sz="1400" dirty="0">
                          <a:effectLst/>
                          <a:latin typeface="Times New Roman" panose="02020603050405020304" pitchFamily="18" charset="0"/>
                          <a:cs typeface="Times New Roman" panose="02020603050405020304" pitchFamily="18" charset="0"/>
                        </a:rPr>
                        <a:t>, </a:t>
                      </a:r>
                      <a:r>
                        <a:rPr lang="en-GB" sz="1400" dirty="0" err="1">
                          <a:effectLst/>
                          <a:latin typeface="Times New Roman" panose="02020603050405020304" pitchFamily="18" charset="0"/>
                          <a:cs typeface="Times New Roman" panose="02020603050405020304" pitchFamily="18" charset="0"/>
                        </a:rPr>
                        <a:t>Sulaiman</a:t>
                      </a:r>
                      <a:r>
                        <a:rPr lang="en-GB" sz="1400" dirty="0">
                          <a:effectLst/>
                          <a:latin typeface="Times New Roman" panose="02020603050405020304" pitchFamily="18" charset="0"/>
                          <a:cs typeface="Times New Roman" panose="02020603050405020304" pitchFamily="18" charset="0"/>
                        </a:rPr>
                        <a:t> Al </a:t>
                      </a:r>
                      <a:r>
                        <a:rPr lang="en-GB" sz="1400" dirty="0" err="1">
                          <a:effectLst/>
                          <a:latin typeface="Times New Roman" panose="02020603050405020304" pitchFamily="18" charset="0"/>
                          <a:cs typeface="Times New Roman" panose="02020603050405020304" pitchFamily="18" charset="0"/>
                        </a:rPr>
                        <a:t>Riyaee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69" marR="57969" marT="0" marB="0"/>
                </a:tc>
                <a:tc>
                  <a:txBody>
                    <a:bodyPr/>
                    <a:lstStyle/>
                    <a:p>
                      <a:pPr>
                        <a:lnSpc>
                          <a:spcPct val="115000"/>
                        </a:lnSpc>
                        <a:spcAft>
                          <a:spcPts val="1000"/>
                        </a:spcAft>
                      </a:pPr>
                      <a:r>
                        <a:rPr lang="en-IN" sz="1400" dirty="0">
                          <a:effectLst/>
                          <a:latin typeface="Times New Roman" panose="02020603050405020304" pitchFamily="18" charset="0"/>
                          <a:cs typeface="Times New Roman" panose="02020603050405020304" pitchFamily="18" charset="0"/>
                        </a:rPr>
                        <a:t>The introduction concludes by stating that the machine-assisted diagnosis presented in the paper aims to overcome the problems of delay, accuracy, and the scarcity of dermatologists in public health.</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69" marR="57969" marT="0" marB="0"/>
                </a:tc>
                <a:tc>
                  <a:txBody>
                    <a:bodyPr/>
                    <a:lstStyle/>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The paper pointed at the provision of obtaining the programming</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code for the model for further exploration by the programming</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specialist. The provision to download the trained model and develop</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enterprise level applications is the best seed level research that this</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paper observes for the future work.</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69" marR="57969" marT="0" marB="0"/>
                </a:tc>
                <a:extLst>
                  <a:ext uri="{0D108BD9-81ED-4DB2-BD59-A6C34878D82A}">
                    <a16:rowId xmlns:a16="http://schemas.microsoft.com/office/drawing/2014/main" val="2811669093"/>
                  </a:ext>
                </a:extLst>
              </a:tr>
            </a:tbl>
          </a:graphicData>
        </a:graphic>
      </p:graphicFrame>
      <p:pic>
        <p:nvPicPr>
          <p:cNvPr id="2" name="Google Shape;104;p15">
            <a:extLst>
              <a:ext uri="{FF2B5EF4-FFF2-40B4-BE49-F238E27FC236}">
                <a16:creationId xmlns:a16="http://schemas.microsoft.com/office/drawing/2014/main" id="{3FE5D260-8DB7-ECD7-8742-E15C29FE498D}"/>
              </a:ext>
            </a:extLst>
          </p:cNvPr>
          <p:cNvPicPr preferRelativeResize="0"/>
          <p:nvPr/>
        </p:nvPicPr>
        <p:blipFill rotWithShape="1">
          <a:blip r:embed="rId9"/>
          <a:srcRect/>
          <a:stretch>
            <a:fillRect/>
          </a:stretch>
        </p:blipFill>
        <p:spPr>
          <a:xfrm>
            <a:off x="9847669" y="0"/>
            <a:ext cx="2274570" cy="747395"/>
          </a:xfrm>
          <a:prstGeom prst="rect">
            <a:avLst/>
          </a:prstGeom>
          <a:noFill/>
          <a:ln>
            <a:noFill/>
          </a:ln>
        </p:spPr>
      </p:pic>
      <p:sp>
        <p:nvSpPr>
          <p:cNvPr id="7" name="TextBox 6">
            <a:extLst>
              <a:ext uri="{FF2B5EF4-FFF2-40B4-BE49-F238E27FC236}">
                <a16:creationId xmlns:a16="http://schemas.microsoft.com/office/drawing/2014/main" id="{23E190D6-94D7-DD80-3035-1C0E17445712}"/>
              </a:ext>
            </a:extLst>
          </p:cNvPr>
          <p:cNvSpPr txBox="1"/>
          <p:nvPr/>
        </p:nvSpPr>
        <p:spPr>
          <a:xfrm>
            <a:off x="696689" y="92759"/>
            <a:ext cx="6281052" cy="646331"/>
          </a:xfrm>
          <a:prstGeom prst="rect">
            <a:avLst/>
          </a:prstGeom>
          <a:noFill/>
        </p:spPr>
        <p:txBody>
          <a:bodyPr wrap="square">
            <a:spAutoFit/>
          </a:bodyPr>
          <a:lstStyle/>
          <a:p>
            <a:r>
              <a:rPr lang="en-US" sz="3600" b="1" spc="-7" dirty="0">
                <a:latin typeface="Times New Roman" panose="02020603050405020304" pitchFamily="18" charset="0"/>
                <a:cs typeface="Times New Roman" panose="02020603050405020304" pitchFamily="18" charset="0"/>
              </a:rPr>
              <a:t> 5. Literature</a:t>
            </a:r>
            <a:r>
              <a:rPr lang="en-US" sz="3600" b="1" spc="-67" dirty="0">
                <a:latin typeface="Times New Roman" panose="02020603050405020304" pitchFamily="18" charset="0"/>
                <a:cs typeface="Times New Roman" panose="02020603050405020304" pitchFamily="18" charset="0"/>
              </a:rPr>
              <a:t> </a:t>
            </a:r>
            <a:r>
              <a:rPr lang="en-US" sz="3600" b="1" spc="-7" dirty="0">
                <a:latin typeface="Times New Roman" panose="02020603050405020304" pitchFamily="18" charset="0"/>
                <a:cs typeface="Times New Roman" panose="02020603050405020304" pitchFamily="18" charset="0"/>
              </a:rPr>
              <a:t>Survey</a:t>
            </a:r>
            <a:endParaRPr lang="en-US" sz="3600" dirty="0"/>
          </a:p>
        </p:txBody>
      </p:sp>
    </p:spTree>
    <p:extLst>
      <p:ext uri="{BB962C8B-B14F-4D97-AF65-F5344CB8AC3E}">
        <p14:creationId xmlns:p14="http://schemas.microsoft.com/office/powerpoint/2010/main" val="77321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xfrm>
            <a:off x="0" y="0"/>
            <a:ext cx="0" cy="554853"/>
          </a:xfrm>
          <a:prstGeom prst="rect">
            <a:avLst/>
          </a:prstGeom>
        </p:spPr>
        <p:txBody>
          <a:bodyPr vert="horz" wrap="square" lIns="0" tIns="847" rIns="0" bIns="0" rtlCol="0">
            <a:spAutoFit/>
          </a:bodyPr>
          <a:lstStyle/>
          <a:p>
            <a:pPr marL="50799">
              <a:spcBef>
                <a:spcPts val="7"/>
              </a:spcBef>
            </a:pPr>
            <a:endParaRPr lang="en-US" dirty="0"/>
          </a:p>
          <a:p>
            <a:pPr marL="50799">
              <a:spcBef>
                <a:spcPts val="7"/>
              </a:spcBef>
            </a:pPr>
            <a:endParaRPr dirty="0"/>
          </a:p>
        </p:txBody>
      </p:sp>
      <p:graphicFrame>
        <p:nvGraphicFramePr>
          <p:cNvPr id="8" name="Table 7">
            <a:extLst>
              <a:ext uri="{FF2B5EF4-FFF2-40B4-BE49-F238E27FC236}">
                <a16:creationId xmlns:a16="http://schemas.microsoft.com/office/drawing/2014/main" id="{858951F1-F65D-FDD8-F5D1-ADEF4B0A4640}"/>
              </a:ext>
            </a:extLst>
          </p:cNvPr>
          <p:cNvGraphicFramePr>
            <a:graphicFrameLocks noGrp="1"/>
          </p:cNvGraphicFramePr>
          <p:nvPr>
            <p:extLst>
              <p:ext uri="{D42A27DB-BD31-4B8C-83A1-F6EECF244321}">
                <p14:modId xmlns:p14="http://schemas.microsoft.com/office/powerpoint/2010/main" val="815775346"/>
              </p:ext>
            </p:extLst>
          </p:nvPr>
        </p:nvGraphicFramePr>
        <p:xfrm>
          <a:off x="685800" y="739091"/>
          <a:ext cx="11436439" cy="6118909"/>
        </p:xfrm>
        <a:graphic>
          <a:graphicData uri="http://schemas.openxmlformats.org/drawingml/2006/table">
            <a:tbl>
              <a:tblPr bandRow="1">
                <a:tableStyleId>{5C22544A-7EE6-4342-B048-85BDC9FD1C3A}</a:tableStyleId>
              </a:tblPr>
              <a:tblGrid>
                <a:gridCol w="881594">
                  <a:extLst>
                    <a:ext uri="{9D8B030D-6E8A-4147-A177-3AD203B41FA5}">
                      <a16:colId xmlns:a16="http://schemas.microsoft.com/office/drawing/2014/main" val="2387255110"/>
                    </a:ext>
                  </a:extLst>
                </a:gridCol>
                <a:gridCol w="4837205">
                  <a:extLst>
                    <a:ext uri="{9D8B030D-6E8A-4147-A177-3AD203B41FA5}">
                      <a16:colId xmlns:a16="http://schemas.microsoft.com/office/drawing/2014/main" val="39263142"/>
                    </a:ext>
                  </a:extLst>
                </a:gridCol>
                <a:gridCol w="2858820">
                  <a:extLst>
                    <a:ext uri="{9D8B030D-6E8A-4147-A177-3AD203B41FA5}">
                      <a16:colId xmlns:a16="http://schemas.microsoft.com/office/drawing/2014/main" val="4165793550"/>
                    </a:ext>
                  </a:extLst>
                </a:gridCol>
                <a:gridCol w="2858820">
                  <a:extLst>
                    <a:ext uri="{9D8B030D-6E8A-4147-A177-3AD203B41FA5}">
                      <a16:colId xmlns:a16="http://schemas.microsoft.com/office/drawing/2014/main" val="2846192208"/>
                    </a:ext>
                  </a:extLst>
                </a:gridCol>
              </a:tblGrid>
              <a:tr h="2224959">
                <a:tc>
                  <a:txBody>
                    <a:bodyPr/>
                    <a:lstStyle/>
                    <a:p>
                      <a:pPr algn="ctr">
                        <a:lnSpc>
                          <a:spcPct val="115000"/>
                        </a:lnSpc>
                        <a:spcAft>
                          <a:spcPts val="1000"/>
                        </a:spcAft>
                      </a:pPr>
                      <a:r>
                        <a:rPr lang="en-IN" sz="1200" dirty="0">
                          <a:effectLst/>
                          <a:latin typeface="Times New Roman" panose="02020603050405020304" pitchFamily="18" charset="0"/>
                          <a:cs typeface="Times New Roman" panose="02020603050405020304" pitchFamily="18" charset="0"/>
                        </a:rPr>
                        <a:t>7</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835" marR="53835" marT="0" marB="0"/>
                </a:tc>
                <a:tc>
                  <a:txBody>
                    <a:bodyPr/>
                    <a:lstStyle/>
                    <a:p>
                      <a:pPr>
                        <a:lnSpc>
                          <a:spcPct val="115000"/>
                        </a:lnSpc>
                        <a:spcAft>
                          <a:spcPts val="1000"/>
                        </a:spcAft>
                      </a:pPr>
                      <a:r>
                        <a:rPr lang="en-GB" sz="1200">
                          <a:effectLst/>
                          <a:latin typeface="Times New Roman" panose="02020603050405020304" pitchFamily="18" charset="0"/>
                          <a:cs typeface="Times New Roman" panose="02020603050405020304" pitchFamily="18" charset="0"/>
                        </a:rPr>
                        <a:t>Link : </a:t>
                      </a:r>
                      <a:r>
                        <a:rPr lang="en-GB" sz="1200">
                          <a:effectLst/>
                          <a:latin typeface="Times New Roman" panose="02020603050405020304" pitchFamily="18" charset="0"/>
                          <a:cs typeface="Times New Roman" panose="02020603050405020304" pitchFamily="18" charset="0"/>
                          <a:hlinkClick r:id="rId2"/>
                        </a:rPr>
                        <a:t>https://doi.org/10.3390/ijerph18105479</a:t>
                      </a:r>
                      <a:endParaRPr lang="en-IN" sz="120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a:effectLst/>
                          <a:latin typeface="Times New Roman" panose="02020603050405020304" pitchFamily="18" charset="0"/>
                          <a:cs typeface="Times New Roman" panose="02020603050405020304" pitchFamily="18" charset="0"/>
                        </a:rPr>
                        <a:t>Year : 20 May 2021</a:t>
                      </a:r>
                      <a:endParaRPr lang="en-IN" sz="120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a:effectLst/>
                          <a:latin typeface="Times New Roman" panose="02020603050405020304" pitchFamily="18" charset="0"/>
                          <a:cs typeface="Times New Roman" panose="02020603050405020304" pitchFamily="18" charset="0"/>
                        </a:rPr>
                        <a:t>Name : Skin Cancer Detection: A Review Using Deep Learning Techniques</a:t>
                      </a:r>
                      <a:endParaRPr lang="en-IN" sz="120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a:effectLst/>
                          <a:latin typeface="Times New Roman" panose="02020603050405020304" pitchFamily="18" charset="0"/>
                          <a:cs typeface="Times New Roman" panose="02020603050405020304" pitchFamily="18" charset="0"/>
                        </a:rPr>
                        <a:t>Authors : 1, Shumaila Akram 2, Muhammad Irfan 3, Hikmat Ullah Khan 4, Muhammad Ramzan 2,5,*, Abdur Rehman Mahmood 6, Soliman Ayed Alsaiari 7, Abdul Hakeem M Saeed 8, Mohammed Olaythah Alraddadi 9 and Mater Hussen Mahnashi</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3835" marR="53835" marT="0" marB="0"/>
                </a:tc>
                <a:tc>
                  <a:txBody>
                    <a:bodyPr/>
                    <a:lstStyle/>
                    <a:p>
                      <a:pPr>
                        <a:lnSpc>
                          <a:spcPct val="115000"/>
                        </a:lnSpc>
                        <a:spcAft>
                          <a:spcPts val="1000"/>
                        </a:spcAft>
                      </a:pPr>
                      <a:r>
                        <a:rPr lang="en-IN" sz="1200" dirty="0">
                          <a:effectLst/>
                          <a:latin typeface="Times New Roman" panose="02020603050405020304" pitchFamily="18" charset="0"/>
                          <a:cs typeface="Times New Roman" panose="02020603050405020304" pitchFamily="18" charset="0"/>
                        </a:rPr>
                        <a:t>This Review paper presents a detailed systematic review of deep learning techniques for the early detection of skin cancer.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835" marR="53835" marT="0" marB="0"/>
                </a:tc>
                <a:tc>
                  <a:txBody>
                    <a:bodyPr/>
                    <a:lstStyle/>
                    <a:p>
                      <a:pPr>
                        <a:lnSpc>
                          <a:spcPct val="115000"/>
                        </a:lnSpc>
                        <a:spcAft>
                          <a:spcPts val="10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835" marR="53835" marT="0" marB="0"/>
                </a:tc>
                <a:extLst>
                  <a:ext uri="{0D108BD9-81ED-4DB2-BD59-A6C34878D82A}">
                    <a16:rowId xmlns:a16="http://schemas.microsoft.com/office/drawing/2014/main" val="2888067003"/>
                  </a:ext>
                </a:extLst>
              </a:tr>
              <a:tr h="3893950">
                <a:tc>
                  <a:txBody>
                    <a:bodyPr/>
                    <a:lstStyle/>
                    <a:p>
                      <a:pPr algn="ctr">
                        <a:lnSpc>
                          <a:spcPct val="115000"/>
                        </a:lnSpc>
                        <a:spcAft>
                          <a:spcPts val="1000"/>
                        </a:spcAft>
                      </a:pPr>
                      <a:r>
                        <a:rPr lang="en-IN" sz="1200" dirty="0">
                          <a:effectLst/>
                          <a:latin typeface="Times New Roman" panose="02020603050405020304" pitchFamily="18" charset="0"/>
                          <a:cs typeface="Times New Roman" panose="02020603050405020304" pitchFamily="18" charset="0"/>
                        </a:rPr>
                        <a:t>8</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835" marR="53835" marT="0" marB="0"/>
                </a:tc>
                <a:tc>
                  <a:txBody>
                    <a:bodyPr/>
                    <a:lstStyle/>
                    <a:p>
                      <a:pPr>
                        <a:lnSpc>
                          <a:spcPct val="115000"/>
                        </a:lnSpc>
                        <a:spcAft>
                          <a:spcPts val="1000"/>
                        </a:spcAft>
                      </a:pPr>
                      <a:r>
                        <a:rPr lang="en-GB" sz="1200" dirty="0">
                          <a:effectLst/>
                          <a:latin typeface="Times New Roman" panose="02020603050405020304" pitchFamily="18" charset="0"/>
                          <a:cs typeface="Times New Roman" panose="02020603050405020304" pitchFamily="18" charset="0"/>
                        </a:rPr>
                        <a:t>Link : </a:t>
                      </a:r>
                      <a:r>
                        <a:rPr lang="en-GB" sz="1200" dirty="0">
                          <a:effectLst/>
                          <a:latin typeface="Times New Roman" panose="02020603050405020304" pitchFamily="18" charset="0"/>
                          <a:cs typeface="Times New Roman" panose="02020603050405020304" pitchFamily="18" charset="0"/>
                          <a:hlinkClick r:id="rId3"/>
                        </a:rPr>
                        <a:t>https://doi.org/10.1109/ACCESS.2020.2997710</a:t>
                      </a:r>
                      <a:endParaRPr lang="en-IN" sz="12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dirty="0">
                          <a:effectLst/>
                          <a:latin typeface="Times New Roman" panose="02020603050405020304" pitchFamily="18" charset="0"/>
                          <a:cs typeface="Times New Roman" panose="02020603050405020304" pitchFamily="18" charset="0"/>
                        </a:rPr>
                        <a:t>Year : 26 May 2020</a:t>
                      </a:r>
                      <a:endParaRPr lang="en-IN" sz="12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dirty="0">
                          <a:effectLst/>
                          <a:latin typeface="Times New Roman" panose="02020603050405020304" pitchFamily="18" charset="0"/>
                          <a:cs typeface="Times New Roman" panose="02020603050405020304" pitchFamily="18" charset="0"/>
                        </a:rPr>
                        <a:t>Name : Automatic Skin Cancer Detection in </a:t>
                      </a:r>
                      <a:r>
                        <a:rPr lang="en-GB" sz="1200" dirty="0" err="1">
                          <a:effectLst/>
                          <a:latin typeface="Times New Roman" panose="02020603050405020304" pitchFamily="18" charset="0"/>
                          <a:cs typeface="Times New Roman" panose="02020603050405020304" pitchFamily="18" charset="0"/>
                        </a:rPr>
                        <a:t>Dermoscopy</a:t>
                      </a:r>
                      <a:r>
                        <a:rPr lang="en-GB" sz="1200" dirty="0">
                          <a:effectLst/>
                          <a:latin typeface="Times New Roman" panose="02020603050405020304" pitchFamily="18" charset="0"/>
                          <a:cs typeface="Times New Roman" panose="02020603050405020304" pitchFamily="18" charset="0"/>
                        </a:rPr>
                        <a:t> Images Based on Ensemble Lightweight Deep Learning Network</a:t>
                      </a:r>
                      <a:endParaRPr lang="en-IN" sz="12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dirty="0">
                          <a:effectLst/>
                          <a:latin typeface="Times New Roman" panose="02020603050405020304" pitchFamily="18" charset="0"/>
                          <a:cs typeface="Times New Roman" panose="02020603050405020304" pitchFamily="18" charset="0"/>
                        </a:rPr>
                        <a:t>Authors : </a:t>
                      </a:r>
                      <a:r>
                        <a:rPr lang="en-GB" sz="1200" dirty="0">
                          <a:effectLst/>
                          <a:latin typeface="Times New Roman" panose="02020603050405020304" pitchFamily="18" charset="0"/>
                          <a:cs typeface="Times New Roman" panose="02020603050405020304" pitchFamily="18" charset="0"/>
                          <a:hlinkClick r:id="rId4"/>
                        </a:rPr>
                        <a:t>Lisheng Wei</a:t>
                      </a:r>
                      <a:endParaRPr lang="en-IN" sz="12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dirty="0">
                          <a:effectLst/>
                          <a:latin typeface="Times New Roman" panose="02020603050405020304" pitchFamily="18" charset="0"/>
                          <a:cs typeface="Times New Roman" panose="02020603050405020304" pitchFamily="18" charset="0"/>
                        </a:rPr>
                        <a:t>Anhui Key Laboratory of Electric Drive and Control, Anhui Polytechnic University, Wuhu, China</a:t>
                      </a:r>
                      <a:endParaRPr lang="en-IN" sz="12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200" dirty="0">
                          <a:effectLst/>
                          <a:latin typeface="Times New Roman" panose="02020603050405020304" pitchFamily="18" charset="0"/>
                          <a:cs typeface="Times New Roman" panose="02020603050405020304" pitchFamily="18" charset="0"/>
                        </a:rPr>
                        <a:t>; </a:t>
                      </a:r>
                      <a:r>
                        <a:rPr lang="en-GB" sz="1200" dirty="0">
                          <a:effectLst/>
                          <a:latin typeface="Times New Roman" panose="02020603050405020304" pitchFamily="18" charset="0"/>
                          <a:cs typeface="Times New Roman" panose="02020603050405020304" pitchFamily="18" charset="0"/>
                          <a:hlinkClick r:id="rId5"/>
                        </a:rPr>
                        <a:t>Kun Ding</a:t>
                      </a:r>
                      <a:r>
                        <a:rPr lang="en-GB" sz="1200" dirty="0">
                          <a:effectLst/>
                          <a:latin typeface="Times New Roman" panose="02020603050405020304" pitchFamily="18" charset="0"/>
                          <a:cs typeface="Times New Roman" panose="02020603050405020304" pitchFamily="18" charset="0"/>
                        </a:rPr>
                        <a:t>; </a:t>
                      </a:r>
                      <a:r>
                        <a:rPr lang="en-GB" sz="1200" dirty="0">
                          <a:effectLst/>
                          <a:latin typeface="Times New Roman" panose="02020603050405020304" pitchFamily="18" charset="0"/>
                          <a:cs typeface="Times New Roman" panose="02020603050405020304" pitchFamily="18" charset="0"/>
                          <a:hlinkClick r:id="rId6"/>
                        </a:rPr>
                        <a:t>Huosheng Hu</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835" marR="53835" marT="0" marB="0"/>
                </a:tc>
                <a:tc>
                  <a:txBody>
                    <a:bodyPr/>
                    <a:lstStyle/>
                    <a:p>
                      <a:pPr>
                        <a:lnSpc>
                          <a:spcPct val="115000"/>
                        </a:lnSpc>
                        <a:spcAft>
                          <a:spcPts val="1000"/>
                        </a:spcAft>
                      </a:pPr>
                      <a:r>
                        <a:rPr lang="en-IN" sz="1200" dirty="0">
                          <a:effectLst/>
                          <a:latin typeface="Times New Roman" panose="02020603050405020304" pitchFamily="18" charset="0"/>
                          <a:cs typeface="Times New Roman" panose="02020603050405020304" pitchFamily="18" charset="0"/>
                        </a:rPr>
                        <a:t>The research paper focuses on developing a lightweight skin cancer recognition model with feature discrimination to improve the accuracy of </a:t>
                      </a:r>
                      <a:r>
                        <a:rPr lang="en-IN" sz="1200" dirty="0" err="1">
                          <a:effectLst/>
                          <a:latin typeface="Times New Roman" panose="02020603050405020304" pitchFamily="18" charset="0"/>
                          <a:cs typeface="Times New Roman" panose="02020603050405020304" pitchFamily="18" charset="0"/>
                        </a:rPr>
                        <a:t>dermoscopy</a:t>
                      </a:r>
                      <a:r>
                        <a:rPr lang="en-IN" sz="1200" dirty="0">
                          <a:effectLst/>
                          <a:latin typeface="Times New Roman" panose="02020603050405020304" pitchFamily="18" charset="0"/>
                          <a:cs typeface="Times New Roman" panose="02020603050405020304" pitchFamily="18" charset="0"/>
                        </a:rPr>
                        <a:t> image lesion detection. The proposed model incorporates two feature extraction modules and applies a model fusion strategy. Additionally, a lightweight semantic segmentation model for lesion area detection is developed. The research concludes that the proposed method outperforms existing deep learning-based approaches in the context of melanoma detection.</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835" marR="53835" marT="0" marB="0"/>
                </a:tc>
                <a:tc>
                  <a:txBody>
                    <a:bodyPr/>
                    <a:lstStyle/>
                    <a:p>
                      <a:pPr>
                        <a:lnSpc>
                          <a:spcPct val="115000"/>
                        </a:lnSpc>
                        <a:spcAft>
                          <a:spcPts val="1000"/>
                        </a:spcAft>
                      </a:pPr>
                      <a:r>
                        <a:rPr lang="en-IN" sz="1200" dirty="0">
                          <a:effectLst/>
                          <a:latin typeface="Times New Roman" panose="02020603050405020304" pitchFamily="18" charset="0"/>
                          <a:cs typeface="Times New Roman" panose="02020603050405020304" pitchFamily="18" charset="0"/>
                        </a:rPr>
                        <a:t>The conclusion mentions that the proposed framework achieves performance comparable to or better than existing methods. However, it doesn't provide a detailed comparative analysis of these methods. Future research could conduct a more comprehensive and systematic comparison with a wider range of existing approaches to highlight the specific strengths and weaknesses of the proposed method.</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835" marR="53835" marT="0" marB="0"/>
                </a:tc>
                <a:extLst>
                  <a:ext uri="{0D108BD9-81ED-4DB2-BD59-A6C34878D82A}">
                    <a16:rowId xmlns:a16="http://schemas.microsoft.com/office/drawing/2014/main" val="3136869358"/>
                  </a:ext>
                </a:extLst>
              </a:tr>
            </a:tbl>
          </a:graphicData>
        </a:graphic>
      </p:graphicFrame>
      <p:pic>
        <p:nvPicPr>
          <p:cNvPr id="2" name="Google Shape;104;p15">
            <a:extLst>
              <a:ext uri="{FF2B5EF4-FFF2-40B4-BE49-F238E27FC236}">
                <a16:creationId xmlns:a16="http://schemas.microsoft.com/office/drawing/2014/main" id="{856CEF66-6EB4-4AE8-AAFC-B162FF9BA6FB}"/>
              </a:ext>
            </a:extLst>
          </p:cNvPr>
          <p:cNvPicPr preferRelativeResize="0"/>
          <p:nvPr/>
        </p:nvPicPr>
        <p:blipFill rotWithShape="1">
          <a:blip r:embed="rId7"/>
          <a:srcRect/>
          <a:stretch>
            <a:fillRect/>
          </a:stretch>
        </p:blipFill>
        <p:spPr>
          <a:xfrm>
            <a:off x="9847669" y="0"/>
            <a:ext cx="2274570" cy="747395"/>
          </a:xfrm>
          <a:prstGeom prst="rect">
            <a:avLst/>
          </a:prstGeom>
          <a:noFill/>
          <a:ln>
            <a:noFill/>
          </a:ln>
        </p:spPr>
      </p:pic>
      <p:sp>
        <p:nvSpPr>
          <p:cNvPr id="5" name="TextBox 4">
            <a:extLst>
              <a:ext uri="{FF2B5EF4-FFF2-40B4-BE49-F238E27FC236}">
                <a16:creationId xmlns:a16="http://schemas.microsoft.com/office/drawing/2014/main" id="{A5E4FA5A-5BFC-3538-5174-7A8BEBE95B3E}"/>
              </a:ext>
            </a:extLst>
          </p:cNvPr>
          <p:cNvSpPr txBox="1"/>
          <p:nvPr/>
        </p:nvSpPr>
        <p:spPr>
          <a:xfrm>
            <a:off x="685800" y="92760"/>
            <a:ext cx="6096000" cy="646331"/>
          </a:xfrm>
          <a:prstGeom prst="rect">
            <a:avLst/>
          </a:prstGeom>
          <a:noFill/>
        </p:spPr>
        <p:txBody>
          <a:bodyPr wrap="square">
            <a:spAutoFit/>
          </a:bodyPr>
          <a:lstStyle/>
          <a:p>
            <a:r>
              <a:rPr lang="en-US" sz="3600" b="1" spc="-7" dirty="0">
                <a:latin typeface="Times New Roman" panose="02020603050405020304" pitchFamily="18" charset="0"/>
                <a:cs typeface="Times New Roman" panose="02020603050405020304" pitchFamily="18" charset="0"/>
              </a:rPr>
              <a:t> 5. Literature</a:t>
            </a:r>
            <a:r>
              <a:rPr lang="en-US" sz="3600" b="1" spc="-67" dirty="0">
                <a:latin typeface="Times New Roman" panose="02020603050405020304" pitchFamily="18" charset="0"/>
                <a:cs typeface="Times New Roman" panose="02020603050405020304" pitchFamily="18" charset="0"/>
              </a:rPr>
              <a:t> </a:t>
            </a:r>
            <a:r>
              <a:rPr lang="en-US" sz="3600" b="1" spc="-7" dirty="0">
                <a:latin typeface="Times New Roman" panose="02020603050405020304" pitchFamily="18" charset="0"/>
                <a:cs typeface="Times New Roman" panose="02020603050405020304" pitchFamily="18" charset="0"/>
              </a:rPr>
              <a:t>Survey</a:t>
            </a:r>
            <a:endParaRPr lang="en-US" sz="3600" dirty="0"/>
          </a:p>
        </p:txBody>
      </p:sp>
    </p:spTree>
    <p:extLst>
      <p:ext uri="{BB962C8B-B14F-4D97-AF65-F5344CB8AC3E}">
        <p14:creationId xmlns:p14="http://schemas.microsoft.com/office/powerpoint/2010/main" val="2091029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xfrm>
            <a:off x="0" y="0"/>
            <a:ext cx="0" cy="554853"/>
          </a:xfrm>
          <a:prstGeom prst="rect">
            <a:avLst/>
          </a:prstGeom>
        </p:spPr>
        <p:txBody>
          <a:bodyPr vert="horz" wrap="square" lIns="0" tIns="847" rIns="0" bIns="0" rtlCol="0">
            <a:spAutoFit/>
          </a:bodyPr>
          <a:lstStyle/>
          <a:p>
            <a:pPr marL="50799">
              <a:spcBef>
                <a:spcPts val="7"/>
              </a:spcBef>
            </a:pPr>
            <a:endParaRPr lang="en-US" dirty="0"/>
          </a:p>
          <a:p>
            <a:pPr marL="50799">
              <a:spcBef>
                <a:spcPts val="7"/>
              </a:spcBef>
            </a:pPr>
            <a:endParaRPr dirty="0"/>
          </a:p>
        </p:txBody>
      </p:sp>
      <p:graphicFrame>
        <p:nvGraphicFramePr>
          <p:cNvPr id="8" name="Table 7">
            <a:extLst>
              <a:ext uri="{FF2B5EF4-FFF2-40B4-BE49-F238E27FC236}">
                <a16:creationId xmlns:a16="http://schemas.microsoft.com/office/drawing/2014/main" id="{A35D78BD-C48D-C5F4-D258-0E78F4CCC257}"/>
              </a:ext>
            </a:extLst>
          </p:cNvPr>
          <p:cNvGraphicFramePr>
            <a:graphicFrameLocks noGrp="1"/>
          </p:cNvGraphicFramePr>
          <p:nvPr>
            <p:extLst>
              <p:ext uri="{D42A27DB-BD31-4B8C-83A1-F6EECF244321}">
                <p14:modId xmlns:p14="http://schemas.microsoft.com/office/powerpoint/2010/main" val="505213521"/>
              </p:ext>
            </p:extLst>
          </p:nvPr>
        </p:nvGraphicFramePr>
        <p:xfrm>
          <a:off x="762004" y="831853"/>
          <a:ext cx="11360235" cy="4080762"/>
        </p:xfrm>
        <a:graphic>
          <a:graphicData uri="http://schemas.openxmlformats.org/drawingml/2006/table">
            <a:tbl>
              <a:tblPr bandRow="1">
                <a:tableStyleId>{5C22544A-7EE6-4342-B048-85BDC9FD1C3A}</a:tableStyleId>
              </a:tblPr>
              <a:tblGrid>
                <a:gridCol w="875721">
                  <a:extLst>
                    <a:ext uri="{9D8B030D-6E8A-4147-A177-3AD203B41FA5}">
                      <a16:colId xmlns:a16="http://schemas.microsoft.com/office/drawing/2014/main" val="1664300199"/>
                    </a:ext>
                  </a:extLst>
                </a:gridCol>
                <a:gridCol w="4804972">
                  <a:extLst>
                    <a:ext uri="{9D8B030D-6E8A-4147-A177-3AD203B41FA5}">
                      <a16:colId xmlns:a16="http://schemas.microsoft.com/office/drawing/2014/main" val="3446983812"/>
                    </a:ext>
                  </a:extLst>
                </a:gridCol>
                <a:gridCol w="2839771">
                  <a:extLst>
                    <a:ext uri="{9D8B030D-6E8A-4147-A177-3AD203B41FA5}">
                      <a16:colId xmlns:a16="http://schemas.microsoft.com/office/drawing/2014/main" val="2470052082"/>
                    </a:ext>
                  </a:extLst>
                </a:gridCol>
                <a:gridCol w="2839771">
                  <a:extLst>
                    <a:ext uri="{9D8B030D-6E8A-4147-A177-3AD203B41FA5}">
                      <a16:colId xmlns:a16="http://schemas.microsoft.com/office/drawing/2014/main" val="3476994471"/>
                    </a:ext>
                  </a:extLst>
                </a:gridCol>
              </a:tblGrid>
              <a:tr h="4080762">
                <a:tc>
                  <a:txBody>
                    <a:bodyPr/>
                    <a:lstStyle/>
                    <a:p>
                      <a:pPr>
                        <a:lnSpc>
                          <a:spcPct val="115000"/>
                        </a:lnSpc>
                        <a:spcAft>
                          <a:spcPts val="1000"/>
                        </a:spcAft>
                      </a:pPr>
                      <a:r>
                        <a:rPr lang="en-IN" sz="1400">
                          <a:effectLst/>
                          <a:latin typeface="Times New Roman" panose="02020603050405020304" pitchFamily="18" charset="0"/>
                          <a:cs typeface="Times New Roman" panose="02020603050405020304" pitchFamily="18" charset="0"/>
                        </a:rPr>
                        <a:t>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tc>
                <a:tc>
                  <a:txBody>
                    <a:bodyPr/>
                    <a:lstStyle/>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Link : </a:t>
                      </a:r>
                      <a:r>
                        <a:rPr lang="en-GB" sz="1400" dirty="0">
                          <a:effectLst/>
                          <a:latin typeface="Times New Roman" panose="02020603050405020304" pitchFamily="18" charset="0"/>
                          <a:cs typeface="Times New Roman" panose="02020603050405020304" pitchFamily="18" charset="0"/>
                          <a:hlinkClick r:id="rId2"/>
                        </a:rPr>
                        <a:t>https://doi.org/10.1007/s40257-020-00574-4</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Year : March 2021</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Name : The Importance of Incorporating Human Factors in the Design and Implementation of Artificial Intelligence for Skin Cancer Diagnosis in the Real World.</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Authors : </a:t>
                      </a:r>
                      <a:r>
                        <a:rPr lang="en-GB" sz="1400" dirty="0" err="1">
                          <a:effectLst/>
                          <a:latin typeface="Times New Roman" panose="02020603050405020304" pitchFamily="18" charset="0"/>
                          <a:cs typeface="Times New Roman" panose="02020603050405020304" pitchFamily="18" charset="0"/>
                        </a:rPr>
                        <a:t>Felmingham</a:t>
                      </a:r>
                      <a:r>
                        <a:rPr lang="en-GB" sz="1400" dirty="0">
                          <a:effectLst/>
                          <a:latin typeface="Times New Roman" panose="02020603050405020304" pitchFamily="18" charset="0"/>
                          <a:cs typeface="Times New Roman" panose="02020603050405020304" pitchFamily="18" charset="0"/>
                        </a:rPr>
                        <a:t>, C.M., Adler, N.R., Ge, Z. et al.</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tc>
                <a:tc>
                  <a:txBody>
                    <a:bodyPr/>
                    <a:lstStyle/>
                    <a:p>
                      <a:pPr>
                        <a:lnSpc>
                          <a:spcPct val="115000"/>
                        </a:lnSpc>
                        <a:spcAft>
                          <a:spcPts val="1000"/>
                        </a:spcAft>
                      </a:pPr>
                      <a:r>
                        <a:rPr lang="en-IN" sz="1400">
                          <a:effectLst/>
                          <a:latin typeface="Times New Roman" panose="02020603050405020304" pitchFamily="18" charset="0"/>
                          <a:cs typeface="Times New Roman" panose="02020603050405020304" pitchFamily="18" charset="0"/>
                        </a:rPr>
                        <a:t>It is a review that emphasizes the shift from adversarial comparisons to collaborative approaches in the integration of AI for skin cancer diagnosis in clinical practice. It discusses the impact of human factors, cognitive errors, biases, and unintended consequences, and stresses the importance of incorporating this knowledge into AI technology design.</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tc>
                <a:tc>
                  <a:txBody>
                    <a:bodyPr/>
                    <a:lstStyle/>
                    <a:p>
                      <a:pPr>
                        <a:lnSpc>
                          <a:spcPct val="115000"/>
                        </a:lnSpc>
                        <a:spcAft>
                          <a:spcPts val="1000"/>
                        </a:spcAft>
                      </a:pPr>
                      <a:r>
                        <a:rPr lang="en-IN"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tc>
                <a:extLst>
                  <a:ext uri="{0D108BD9-81ED-4DB2-BD59-A6C34878D82A}">
                    <a16:rowId xmlns:a16="http://schemas.microsoft.com/office/drawing/2014/main" val="1785807831"/>
                  </a:ext>
                </a:extLst>
              </a:tr>
            </a:tbl>
          </a:graphicData>
        </a:graphic>
      </p:graphicFrame>
      <p:pic>
        <p:nvPicPr>
          <p:cNvPr id="2" name="Google Shape;104;p15">
            <a:extLst>
              <a:ext uri="{FF2B5EF4-FFF2-40B4-BE49-F238E27FC236}">
                <a16:creationId xmlns:a16="http://schemas.microsoft.com/office/drawing/2014/main" id="{D3253E28-07E7-380F-758C-199F2536353B}"/>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
        <p:nvSpPr>
          <p:cNvPr id="5" name="TextBox 4">
            <a:extLst>
              <a:ext uri="{FF2B5EF4-FFF2-40B4-BE49-F238E27FC236}">
                <a16:creationId xmlns:a16="http://schemas.microsoft.com/office/drawing/2014/main" id="{16D7F48F-BA7B-4041-91ED-E5A4E1BA8983}"/>
              </a:ext>
            </a:extLst>
          </p:cNvPr>
          <p:cNvSpPr txBox="1"/>
          <p:nvPr/>
        </p:nvSpPr>
        <p:spPr>
          <a:xfrm>
            <a:off x="762005" y="185522"/>
            <a:ext cx="6226584" cy="646331"/>
          </a:xfrm>
          <a:prstGeom prst="rect">
            <a:avLst/>
          </a:prstGeom>
          <a:noFill/>
        </p:spPr>
        <p:txBody>
          <a:bodyPr wrap="square">
            <a:spAutoFit/>
          </a:bodyPr>
          <a:lstStyle/>
          <a:p>
            <a:r>
              <a:rPr lang="en-US" sz="3600" b="1" spc="-7" dirty="0">
                <a:latin typeface="Times New Roman" panose="02020603050405020304" pitchFamily="18" charset="0"/>
                <a:cs typeface="Times New Roman" panose="02020603050405020304" pitchFamily="18" charset="0"/>
              </a:rPr>
              <a:t> 5. Literature</a:t>
            </a:r>
            <a:r>
              <a:rPr lang="en-US" sz="3600" b="1" spc="-67" dirty="0">
                <a:latin typeface="Times New Roman" panose="02020603050405020304" pitchFamily="18" charset="0"/>
                <a:cs typeface="Times New Roman" panose="02020603050405020304" pitchFamily="18" charset="0"/>
              </a:rPr>
              <a:t> </a:t>
            </a:r>
            <a:r>
              <a:rPr lang="en-US" sz="3600" b="1" spc="-7" dirty="0">
                <a:latin typeface="Times New Roman" panose="02020603050405020304" pitchFamily="18" charset="0"/>
                <a:cs typeface="Times New Roman" panose="02020603050405020304" pitchFamily="18" charset="0"/>
              </a:rPr>
              <a:t>Survey</a:t>
            </a:r>
            <a:endParaRPr lang="en-US" sz="3600" dirty="0"/>
          </a:p>
        </p:txBody>
      </p:sp>
    </p:spTree>
    <p:extLst>
      <p:ext uri="{BB962C8B-B14F-4D97-AF65-F5344CB8AC3E}">
        <p14:creationId xmlns:p14="http://schemas.microsoft.com/office/powerpoint/2010/main" val="4130531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71" y="24294"/>
            <a:ext cx="10181696" cy="723102"/>
          </a:xfrm>
        </p:spPr>
        <p:txBody>
          <a:bodyPr>
            <a:normAutofit/>
          </a:bodyPr>
          <a:lstStyle/>
          <a:p>
            <a:r>
              <a:rPr lang="en-IN" sz="3600" b="1" dirty="0">
                <a:latin typeface="Times New Roman" panose="02020603050405020304" pitchFamily="18" charset="0"/>
                <a:cs typeface="Times New Roman" panose="02020603050405020304" pitchFamily="18" charset="0"/>
              </a:rPr>
              <a:t> 6. Research Gap</a:t>
            </a:r>
          </a:p>
        </p:txBody>
      </p:sp>
      <p:sp>
        <p:nvSpPr>
          <p:cNvPr id="3" name="Content Placeholder 2"/>
          <p:cNvSpPr>
            <a:spLocks noGrp="1"/>
          </p:cNvSpPr>
          <p:nvPr>
            <p:ph idx="1"/>
          </p:nvPr>
        </p:nvSpPr>
        <p:spPr>
          <a:xfrm>
            <a:off x="707571" y="771689"/>
            <a:ext cx="11414668" cy="6086311"/>
          </a:xfrm>
        </p:spPr>
        <p:txBody>
          <a:bodyPr>
            <a:normAutofit/>
          </a:bodyPr>
          <a:lstStyle/>
          <a:p>
            <a:r>
              <a:rPr lang="en-IN" sz="1800" dirty="0">
                <a:latin typeface="Times New Roman" panose="02020603050405020304" pitchFamily="18" charset="0"/>
                <a:cs typeface="Times New Roman" panose="02020603050405020304" pitchFamily="18" charset="0"/>
              </a:rPr>
              <a:t>I</a:t>
            </a:r>
            <a:r>
              <a:rPr lang="en-IN" sz="1800" dirty="0">
                <a:effectLst/>
                <a:latin typeface="Times New Roman" panose="02020603050405020304" pitchFamily="18" charset="0"/>
                <a:cs typeface="Times New Roman" panose="02020603050405020304" pitchFamily="18" charset="0"/>
              </a:rPr>
              <a:t>n this base paper they have used </a:t>
            </a:r>
            <a:r>
              <a:rPr lang="en-IN" sz="1800" dirty="0" err="1">
                <a:effectLst/>
                <a:latin typeface="Times New Roman" panose="02020603050405020304" pitchFamily="18" charset="0"/>
                <a:cs typeface="Times New Roman" panose="02020603050405020304" pitchFamily="18" charset="0"/>
              </a:rPr>
              <a:t>ResNet</a:t>
            </a:r>
            <a:r>
              <a:rPr lang="en-IN" sz="1800" dirty="0">
                <a:effectLst/>
                <a:latin typeface="Times New Roman" panose="02020603050405020304" pitchFamily="18" charset="0"/>
                <a:cs typeface="Times New Roman" panose="02020603050405020304" pitchFamily="18" charset="0"/>
              </a:rPr>
              <a:t> Model, and used 3 (multi classes) for classification </a:t>
            </a:r>
            <a:br>
              <a:rPr lang="en-IN" sz="1800" dirty="0">
                <a:effectLst/>
                <a:latin typeface="Times New Roman" panose="02020603050405020304" pitchFamily="18" charset="0"/>
                <a:cs typeface="Times New Roman" panose="02020603050405020304" pitchFamily="18" charset="0"/>
              </a:rPr>
            </a:br>
            <a:r>
              <a:rPr lang="en-IN" sz="1800" dirty="0">
                <a:effectLst/>
                <a:latin typeface="Times New Roman" panose="02020603050405020304" pitchFamily="18" charset="0"/>
                <a:cs typeface="Times New Roman" panose="02020603050405020304" pitchFamily="18" charset="0"/>
              </a:rPr>
              <a:t>1. Melanoma </a:t>
            </a:r>
            <a:br>
              <a:rPr lang="en-IN" sz="1800" dirty="0">
                <a:effectLst/>
                <a:latin typeface="Times New Roman" panose="02020603050405020304" pitchFamily="18" charset="0"/>
                <a:cs typeface="Times New Roman" panose="02020603050405020304" pitchFamily="18" charset="0"/>
              </a:rPr>
            </a:br>
            <a:r>
              <a:rPr lang="en-IN" sz="1800" dirty="0">
                <a:effectLst/>
                <a:latin typeface="Times New Roman" panose="02020603050405020304" pitchFamily="18" charset="0"/>
                <a:cs typeface="Times New Roman" panose="02020603050405020304" pitchFamily="18" charset="0"/>
              </a:rPr>
              <a:t>2. Basal cell Carcinoma</a:t>
            </a:r>
            <a:br>
              <a:rPr lang="en-IN" sz="1800" dirty="0">
                <a:effectLst/>
                <a:latin typeface="Times New Roman" panose="02020603050405020304" pitchFamily="18" charset="0"/>
                <a:cs typeface="Times New Roman" panose="02020603050405020304" pitchFamily="18" charset="0"/>
              </a:rPr>
            </a:br>
            <a:r>
              <a:rPr lang="en-IN" sz="1800" dirty="0">
                <a:effectLst/>
                <a:latin typeface="Times New Roman" panose="02020603050405020304" pitchFamily="18" charset="0"/>
                <a:cs typeface="Times New Roman" panose="02020603050405020304" pitchFamily="18" charset="0"/>
              </a:rPr>
              <a:t>3. Squamous cell skin cancer</a:t>
            </a:r>
            <a:r>
              <a:rPr lang="en-IN" sz="1800" dirty="0">
                <a:latin typeface="Times New Roman" panose="02020603050405020304" pitchFamily="18" charset="0"/>
                <a:cs typeface="Times New Roman" panose="02020603050405020304" pitchFamily="18" charset="0"/>
              </a:rPr>
              <a:t>.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4. Accuracy achieved 82.7 %</a:t>
            </a:r>
          </a:p>
          <a:p>
            <a:r>
              <a:rPr lang="en-IN" sz="1800" dirty="0">
                <a:effectLst/>
                <a:latin typeface="Times New Roman" panose="02020603050405020304" pitchFamily="18" charset="0"/>
                <a:cs typeface="Times New Roman" panose="02020603050405020304" pitchFamily="18" charset="0"/>
              </a:rPr>
              <a:t> We can use different dataset which has 7 classes for skin cancer namely Actinic keratoses and intraepithelial carcinoma (</a:t>
            </a:r>
            <a:r>
              <a:rPr lang="en-IN" sz="1800" dirty="0" err="1">
                <a:effectLst/>
                <a:latin typeface="Times New Roman" panose="02020603050405020304" pitchFamily="18" charset="0"/>
                <a:cs typeface="Times New Roman" panose="02020603050405020304" pitchFamily="18" charset="0"/>
              </a:rPr>
              <a:t>akiec</a:t>
            </a:r>
            <a:r>
              <a:rPr lang="en-IN" sz="1800" dirty="0">
                <a:effectLst/>
                <a:latin typeface="Times New Roman" panose="02020603050405020304" pitchFamily="18" charset="0"/>
                <a:cs typeface="Times New Roman" panose="02020603050405020304" pitchFamily="18" charset="0"/>
              </a:rPr>
              <a:t>), basal cell carcinoma (bcc), benign keratosis-like lesions (</a:t>
            </a:r>
            <a:r>
              <a:rPr lang="en-IN" sz="1800" dirty="0" err="1">
                <a:effectLst/>
                <a:latin typeface="Times New Roman" panose="02020603050405020304" pitchFamily="18" charset="0"/>
                <a:cs typeface="Times New Roman" panose="02020603050405020304" pitchFamily="18" charset="0"/>
              </a:rPr>
              <a:t>bkl</a:t>
            </a:r>
            <a:r>
              <a:rPr lang="en-IN" sz="1800" dirty="0">
                <a:effectLst/>
                <a:latin typeface="Times New Roman" panose="02020603050405020304" pitchFamily="18" charset="0"/>
                <a:cs typeface="Times New Roman" panose="02020603050405020304" pitchFamily="18" charset="0"/>
              </a:rPr>
              <a:t>), dermatofibroma (</a:t>
            </a:r>
            <a:r>
              <a:rPr lang="en-IN" sz="1800" dirty="0" err="1">
                <a:effectLst/>
                <a:latin typeface="Times New Roman" panose="02020603050405020304" pitchFamily="18" charset="0"/>
                <a:cs typeface="Times New Roman" panose="02020603050405020304" pitchFamily="18" charset="0"/>
              </a:rPr>
              <a:t>df</a:t>
            </a:r>
            <a:r>
              <a:rPr lang="en-IN" sz="1800" dirty="0">
                <a:effectLst/>
                <a:latin typeface="Times New Roman" panose="02020603050405020304" pitchFamily="18" charset="0"/>
                <a:cs typeface="Times New Roman" panose="02020603050405020304" pitchFamily="18" charset="0"/>
              </a:rPr>
              <a:t>), melanoma (</a:t>
            </a:r>
            <a:r>
              <a:rPr lang="en-IN" sz="1800" dirty="0" err="1">
                <a:effectLst/>
                <a:latin typeface="Times New Roman" panose="02020603050405020304" pitchFamily="18" charset="0"/>
                <a:cs typeface="Times New Roman" panose="02020603050405020304" pitchFamily="18" charset="0"/>
              </a:rPr>
              <a:t>mel</a:t>
            </a:r>
            <a:r>
              <a:rPr lang="en-IN" sz="1800" dirty="0">
                <a:effectLst/>
                <a:latin typeface="Times New Roman" panose="02020603050405020304" pitchFamily="18" charset="0"/>
                <a:cs typeface="Times New Roman" panose="02020603050405020304" pitchFamily="18" charset="0"/>
              </a:rPr>
              <a:t>), melanocytic nevi (</a:t>
            </a:r>
            <a:r>
              <a:rPr lang="en-IN" sz="1800" dirty="0" err="1">
                <a:effectLst/>
                <a:latin typeface="Times New Roman" panose="02020603050405020304" pitchFamily="18" charset="0"/>
                <a:cs typeface="Times New Roman" panose="02020603050405020304" pitchFamily="18" charset="0"/>
              </a:rPr>
              <a:t>nv</a:t>
            </a:r>
            <a:r>
              <a:rPr lang="en-IN" sz="1800" dirty="0">
                <a:effectLst/>
                <a:latin typeface="Times New Roman" panose="02020603050405020304" pitchFamily="18" charset="0"/>
                <a:cs typeface="Times New Roman" panose="02020603050405020304" pitchFamily="18" charset="0"/>
              </a:rPr>
              <a:t>), and pyogenic granulomas and </a:t>
            </a:r>
            <a:r>
              <a:rPr lang="en-IN" sz="1800" dirty="0" err="1">
                <a:effectLst/>
                <a:latin typeface="Times New Roman" panose="02020603050405020304" pitchFamily="18" charset="0"/>
                <a:cs typeface="Times New Roman" panose="02020603050405020304" pitchFamily="18" charset="0"/>
              </a:rPr>
              <a:t>hemorrhage</a:t>
            </a:r>
            <a:r>
              <a:rPr lang="en-IN" sz="1800" dirty="0">
                <a:effectLst/>
                <a:latin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cs typeface="Times New Roman" panose="02020603050405020304" pitchFamily="18" charset="0"/>
              </a:rPr>
              <a:t>vasc</a:t>
            </a:r>
            <a:r>
              <a:rPr lang="en-IN" sz="1800" dirty="0">
                <a:effectLst/>
                <a:latin typeface="Times New Roman" panose="02020603050405020304" pitchFamily="18" charset="0"/>
                <a:cs typeface="Times New Roman" panose="02020603050405020304" pitchFamily="18" charset="0"/>
              </a:rPr>
              <a:t>) and use different CNN architectures.</a:t>
            </a:r>
          </a:p>
          <a:p>
            <a:r>
              <a:rPr lang="en-IN" sz="1800" dirty="0">
                <a:latin typeface="Times New Roman" panose="02020603050405020304" pitchFamily="18" charset="0"/>
                <a:cs typeface="Times New Roman" panose="02020603050405020304" pitchFamily="18" charset="0"/>
              </a:rPr>
              <a:t>Also they have not performed any kind of image </a:t>
            </a:r>
            <a:r>
              <a:rPr lang="en-IN" sz="1800" dirty="0" err="1">
                <a:latin typeface="Times New Roman" panose="02020603050405020304" pitchFamily="18" charset="0"/>
                <a:cs typeface="Times New Roman" panose="02020603050405020304" pitchFamily="18" charset="0"/>
              </a:rPr>
              <a:t>preprocessing</a:t>
            </a:r>
            <a:r>
              <a:rPr lang="en-IN" sz="1800" dirty="0">
                <a:latin typeface="Times New Roman" panose="02020603050405020304" pitchFamily="18" charset="0"/>
                <a:cs typeface="Times New Roman" panose="02020603050405020304" pitchFamily="18" charset="0"/>
              </a:rPr>
              <a:t> to remove any kind of obstructions.</a:t>
            </a:r>
          </a:p>
          <a:p>
            <a:r>
              <a:rPr lang="en-IN" sz="1800" dirty="0">
                <a:latin typeface="Times New Roman" panose="02020603050405020304" pitchFamily="18" charset="0"/>
                <a:cs typeface="Times New Roman" panose="02020603050405020304" pitchFamily="18" charset="0"/>
              </a:rPr>
              <a:t>Handling dataset imbalances.</a:t>
            </a:r>
          </a:p>
          <a:p>
            <a:r>
              <a:rPr lang="en-IN" sz="1800" dirty="0">
                <a:latin typeface="Times New Roman" panose="02020603050405020304" pitchFamily="18" charset="0"/>
                <a:cs typeface="Times New Roman" panose="02020603050405020304" pitchFamily="18" charset="0"/>
              </a:rPr>
              <a:t>Use different variant of CNN for this classification.</a:t>
            </a:r>
          </a:p>
          <a:p>
            <a:r>
              <a:rPr lang="en-IN" sz="1800" dirty="0">
                <a:latin typeface="Times New Roman" panose="02020603050405020304" pitchFamily="18" charset="0"/>
                <a:cs typeface="Times New Roman" panose="02020603050405020304" pitchFamily="18" charset="0"/>
              </a:rPr>
              <a:t>Perform and test different optimizers and </a:t>
            </a:r>
            <a:r>
              <a:rPr lang="en-IN" sz="1800" dirty="0" err="1">
                <a:latin typeface="Times New Roman" panose="02020603050405020304" pitchFamily="18" charset="0"/>
                <a:cs typeface="Times New Roman" panose="02020603050405020304" pitchFamily="18" charset="0"/>
              </a:rPr>
              <a:t>callback</a:t>
            </a:r>
            <a:r>
              <a:rPr lang="en-IN" sz="1800" dirty="0">
                <a:latin typeface="Times New Roman" panose="02020603050405020304" pitchFamily="18" charset="0"/>
                <a:cs typeface="Times New Roman" panose="02020603050405020304" pitchFamily="18" charset="0"/>
              </a:rPr>
              <a:t> functions for optimum and highly accurate model.</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4" name="Google Shape;104;p15"/>
          <p:cNvPicPr preferRelativeResize="0"/>
          <p:nvPr/>
        </p:nvPicPr>
        <p:blipFill rotWithShape="1">
          <a:blip r:embed="rId2"/>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2834423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39501-DBB0-B2A8-6C50-4B862C29449C}"/>
              </a:ext>
            </a:extLst>
          </p:cNvPr>
          <p:cNvSpPr>
            <a:spLocks noGrp="1"/>
          </p:cNvSpPr>
          <p:nvPr>
            <p:ph type="title"/>
          </p:nvPr>
        </p:nvSpPr>
        <p:spPr>
          <a:xfrm>
            <a:off x="740229" y="0"/>
            <a:ext cx="10232571" cy="747395"/>
          </a:xfrm>
        </p:spPr>
        <p:txBody>
          <a:bodyPr>
            <a:normAutofit/>
          </a:bodyPr>
          <a:lstStyle/>
          <a:p>
            <a:r>
              <a:rPr lang="en-US" sz="3600" b="1" dirty="0">
                <a:latin typeface="Times New Roman" panose="02020603050405020304" pitchFamily="18" charset="0"/>
                <a:cs typeface="Times New Roman" panose="02020603050405020304" pitchFamily="18" charset="0"/>
              </a:rPr>
              <a:t> 7. Research Methodology</a:t>
            </a:r>
          </a:p>
        </p:txBody>
      </p:sp>
      <p:sp>
        <p:nvSpPr>
          <p:cNvPr id="3" name="Content Placeholder 2">
            <a:extLst>
              <a:ext uri="{FF2B5EF4-FFF2-40B4-BE49-F238E27FC236}">
                <a16:creationId xmlns:a16="http://schemas.microsoft.com/office/drawing/2014/main" id="{5BC24C68-B49C-5752-8FA1-1477617D6C44}"/>
              </a:ext>
            </a:extLst>
          </p:cNvPr>
          <p:cNvSpPr>
            <a:spLocks noGrp="1"/>
          </p:cNvSpPr>
          <p:nvPr>
            <p:ph idx="1"/>
          </p:nvPr>
        </p:nvSpPr>
        <p:spPr>
          <a:xfrm>
            <a:off x="740229" y="747395"/>
            <a:ext cx="11382010" cy="5120005"/>
          </a:xfrm>
        </p:spPr>
        <p:txBody>
          <a:bodyPr>
            <a:normAutofit/>
          </a:bodyPr>
          <a:lstStyle/>
          <a:p>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7.1) Problem Statement :- </a:t>
            </a:r>
            <a:br>
              <a:rPr lang="en-US" sz="1800" b="1" dirty="0">
                <a:latin typeface="Times New Roman" panose="02020603050405020304" pitchFamily="18" charset="0"/>
                <a:cs typeface="Times New Roman" panose="02020603050405020304" pitchFamily="18" charset="0"/>
              </a:rPr>
            </a:br>
            <a:r>
              <a:rPr lang="en-IN" sz="1800" dirty="0">
                <a:effectLst/>
                <a:latin typeface="Times New Roman" panose="02020603050405020304" pitchFamily="18" charset="0"/>
                <a:cs typeface="Times New Roman" panose="02020603050405020304" pitchFamily="18" charset="0"/>
              </a:rPr>
              <a:t>AI-Driven Skin Cancer Detection for Early Intervention using Deep Learning</a:t>
            </a:r>
          </a:p>
          <a:p>
            <a:pPr marL="0" indent="0">
              <a:buNone/>
            </a:pPr>
            <a:endParaRPr lang="en-IN" sz="1800" b="0" i="0" u="none" strike="noStrike" dirty="0">
              <a:effectLst/>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7.2) Objectives :- </a:t>
            </a:r>
          </a:p>
          <a:p>
            <a:r>
              <a:rPr lang="en-IN" sz="1800" dirty="0">
                <a:latin typeface="Times New Roman" panose="02020603050405020304" pitchFamily="18" charset="0"/>
                <a:cs typeface="Times New Roman" panose="02020603050405020304" pitchFamily="18" charset="0"/>
              </a:rPr>
              <a:t>To perform Literature Review / Survey for different methods for skin cancer detection using AI.</a:t>
            </a:r>
          </a:p>
          <a:p>
            <a:r>
              <a:rPr lang="en-IN" sz="1800" dirty="0">
                <a:latin typeface="Times New Roman" panose="02020603050405020304" pitchFamily="18" charset="0"/>
                <a:cs typeface="Times New Roman" panose="02020603050405020304" pitchFamily="18" charset="0"/>
              </a:rPr>
              <a:t>To search different skin cancer datasets available and perform pre-processing on it.</a:t>
            </a:r>
          </a:p>
          <a:p>
            <a:r>
              <a:rPr lang="en-IN" sz="1800" dirty="0">
                <a:latin typeface="Times New Roman" panose="02020603050405020304" pitchFamily="18" charset="0"/>
                <a:cs typeface="Times New Roman" panose="02020603050405020304" pitchFamily="18" charset="0"/>
              </a:rPr>
              <a:t>To design and verify deep learning models for skin cancer detection.</a:t>
            </a:r>
          </a:p>
          <a:p>
            <a:r>
              <a:rPr lang="en-IN" sz="1800" dirty="0">
                <a:latin typeface="Times New Roman" panose="02020603050405020304" pitchFamily="18" charset="0"/>
                <a:cs typeface="Times New Roman" panose="02020603050405020304" pitchFamily="18" charset="0"/>
              </a:rPr>
              <a:t>To validate proposed model and perform performance evaluation.</a:t>
            </a:r>
            <a:br>
              <a:rPr lang="en-IN" sz="1800" dirty="0">
                <a:latin typeface="Times New Roman" panose="02020603050405020304" pitchFamily="18" charset="0"/>
                <a:cs typeface="Times New Roman" panose="02020603050405020304" pitchFamily="18" charset="0"/>
              </a:rPr>
            </a:br>
            <a:endParaRPr lang="en-IN" sz="1800" b="0" i="0" u="none" strike="noStrike" dirty="0">
              <a:effectLst/>
              <a:latin typeface="Times New Roman" panose="02020603050405020304" pitchFamily="18" charset="0"/>
              <a:cs typeface="Times New Roman" panose="02020603050405020304" pitchFamily="18" charset="0"/>
            </a:endParaRPr>
          </a:p>
        </p:txBody>
      </p:sp>
      <p:pic>
        <p:nvPicPr>
          <p:cNvPr id="4" name="Google Shape;104;p15">
            <a:extLst>
              <a:ext uri="{FF2B5EF4-FFF2-40B4-BE49-F238E27FC236}">
                <a16:creationId xmlns:a16="http://schemas.microsoft.com/office/drawing/2014/main" id="{2B5159E7-354F-014E-8C06-273DAD73DBE7}"/>
              </a:ext>
            </a:extLst>
          </p:cNvPr>
          <p:cNvPicPr preferRelativeResize="0"/>
          <p:nvPr/>
        </p:nvPicPr>
        <p:blipFill rotWithShape="1">
          <a:blip r:embed="rId2"/>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62747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84ED-E75A-D6D4-A6A8-726C43EA4240}"/>
              </a:ext>
            </a:extLst>
          </p:cNvPr>
          <p:cNvSpPr>
            <a:spLocks noGrp="1"/>
          </p:cNvSpPr>
          <p:nvPr>
            <p:ph type="title"/>
          </p:nvPr>
        </p:nvSpPr>
        <p:spPr>
          <a:xfrm>
            <a:off x="677334" y="0"/>
            <a:ext cx="10295466" cy="747395"/>
          </a:xfrm>
        </p:spPr>
        <p:txBody>
          <a:bodyPr>
            <a:normAutofit/>
          </a:bodyPr>
          <a:lstStyle/>
          <a:p>
            <a:r>
              <a:rPr lang="en-US" sz="3600" b="1" dirty="0">
                <a:latin typeface="Times New Roman" panose="02020603050405020304" pitchFamily="18" charset="0"/>
                <a:cs typeface="Times New Roman" panose="02020603050405020304" pitchFamily="18" charset="0"/>
              </a:rPr>
              <a:t> 7. Research Methodology</a:t>
            </a:r>
            <a:endParaRPr lang="en-US" dirty="0"/>
          </a:p>
        </p:txBody>
      </p:sp>
      <p:sp>
        <p:nvSpPr>
          <p:cNvPr id="3" name="Content Placeholder 2">
            <a:extLst>
              <a:ext uri="{FF2B5EF4-FFF2-40B4-BE49-F238E27FC236}">
                <a16:creationId xmlns:a16="http://schemas.microsoft.com/office/drawing/2014/main" id="{BF8778BD-7832-4460-1DD4-031124BFF858}"/>
              </a:ext>
            </a:extLst>
          </p:cNvPr>
          <p:cNvSpPr>
            <a:spLocks noGrp="1"/>
          </p:cNvSpPr>
          <p:nvPr>
            <p:ph idx="1"/>
          </p:nvPr>
        </p:nvSpPr>
        <p:spPr>
          <a:xfrm>
            <a:off x="677334" y="747395"/>
            <a:ext cx="11444904" cy="6110605"/>
          </a:xfrm>
        </p:spPr>
        <p:txBody>
          <a:bodyPr>
            <a:normAutofit/>
          </a:bodyPr>
          <a:lstStyle/>
          <a:p>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7.3) Dataset :-</a:t>
            </a:r>
            <a:br>
              <a:rPr lang="en-US" sz="1800" b="1" dirty="0">
                <a:latin typeface="Times New Roman" panose="02020603050405020304" pitchFamily="18" charset="0"/>
                <a:cs typeface="Times New Roman" panose="02020603050405020304" pitchFamily="18" charset="0"/>
              </a:rPr>
            </a:br>
            <a:endParaRPr lang="en-US" sz="1800" b="1"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dataset is collected from Kaggle Repository -</a:t>
            </a:r>
            <a:r>
              <a:rPr lang="en-IN" sz="1800" dirty="0">
                <a:effectLst/>
                <a:latin typeface="Times New Roman" panose="02020603050405020304" pitchFamily="18" charset="0"/>
                <a:cs typeface="Times New Roman" panose="02020603050405020304" pitchFamily="18" charset="0"/>
                <a:hlinkClick r:id="rId2"/>
              </a:rPr>
              <a:t>https://www.kaggle.com/datasets/surajghuwalewala/ham1000-segmentation-and-classification</a:t>
            </a:r>
            <a:endParaRPr lang="en-IN" sz="1800" dirty="0">
              <a:effectLst/>
              <a:latin typeface="Times New Roman" panose="02020603050405020304" pitchFamily="18" charset="0"/>
              <a:cs typeface="Times New Roman" panose="02020603050405020304" pitchFamily="18" charset="0"/>
            </a:endParaRPr>
          </a:p>
          <a:p>
            <a:r>
              <a:rPr lang="en-IN" sz="1800" b="0" i="0" u="none" strike="noStrike" dirty="0">
                <a:solidFill>
                  <a:srgbClr val="3C4043"/>
                </a:solidFill>
                <a:effectLst/>
                <a:latin typeface="Times New Roman" panose="02020603050405020304" pitchFamily="18" charset="0"/>
                <a:cs typeface="Times New Roman" panose="02020603050405020304" pitchFamily="18" charset="0"/>
              </a:rPr>
              <a:t>Cases include a representative collection of all important diagnostic categories in the realm of pigmented lesions</a:t>
            </a:r>
            <a:r>
              <a:rPr lang="en-US" sz="1800" b="0" i="0" u="none" strike="noStrike" dirty="0">
                <a:solidFill>
                  <a:srgbClr val="3C4043"/>
                </a:solidFill>
                <a:effectLst/>
                <a:latin typeface="Times New Roman" panose="02020603050405020304" pitchFamily="18" charset="0"/>
                <a:cs typeface="Times New Roman" panose="02020603050405020304" pitchFamily="18" charset="0"/>
              </a:rPr>
              <a:t>:</a:t>
            </a:r>
          </a:p>
          <a:p>
            <a:pPr lvl="1" fontAlgn="base">
              <a:buFont typeface="Arial" panose="020B0604020202020204" pitchFamily="34" charset="0"/>
              <a:buChar char="•"/>
            </a:pPr>
            <a:r>
              <a:rPr lang="en-IN" sz="1800" b="0" i="0" u="none" strike="noStrike" dirty="0">
                <a:solidFill>
                  <a:srgbClr val="3C4043"/>
                </a:solidFill>
                <a:effectLst/>
                <a:latin typeface="Times New Roman" panose="02020603050405020304" pitchFamily="18" charset="0"/>
                <a:cs typeface="Times New Roman" panose="02020603050405020304" pitchFamily="18" charset="0"/>
              </a:rPr>
              <a:t>Actinic keratoses and intraepithelial carcinoma / Bowen's disease (AKIEC), </a:t>
            </a:r>
          </a:p>
          <a:p>
            <a:pPr lvl="1" fontAlgn="base">
              <a:buFont typeface="Arial" panose="020B0604020202020204" pitchFamily="34" charset="0"/>
              <a:buChar char="•"/>
            </a:pPr>
            <a:r>
              <a:rPr lang="en-IN" sz="1800" b="0" i="0" u="none" strike="noStrike" dirty="0">
                <a:solidFill>
                  <a:srgbClr val="3C4043"/>
                </a:solidFill>
                <a:effectLst/>
                <a:latin typeface="Times New Roman" panose="02020603050405020304" pitchFamily="18" charset="0"/>
                <a:cs typeface="Times New Roman" panose="02020603050405020304" pitchFamily="18" charset="0"/>
              </a:rPr>
              <a:t>basal cell carcinoma (BCC), </a:t>
            </a:r>
          </a:p>
          <a:p>
            <a:pPr lvl="1" fontAlgn="base">
              <a:buFont typeface="Arial" panose="020B0604020202020204" pitchFamily="34" charset="0"/>
              <a:buChar char="•"/>
            </a:pPr>
            <a:r>
              <a:rPr lang="en-IN" sz="1800" b="0" i="0" u="none" strike="noStrike" dirty="0">
                <a:solidFill>
                  <a:srgbClr val="3C4043"/>
                </a:solidFill>
                <a:effectLst/>
                <a:latin typeface="Times New Roman" panose="02020603050405020304" pitchFamily="18" charset="0"/>
                <a:cs typeface="Times New Roman" panose="02020603050405020304" pitchFamily="18" charset="0"/>
              </a:rPr>
              <a:t>benign keratosis-like lesions (solar lentigines / seborrheic keratoses and lichen-planus like keratoses, BKL), </a:t>
            </a:r>
          </a:p>
          <a:p>
            <a:pPr lvl="1" fontAlgn="base">
              <a:buFont typeface="Arial" panose="020B0604020202020204" pitchFamily="34" charset="0"/>
              <a:buChar char="•"/>
            </a:pPr>
            <a:r>
              <a:rPr lang="en-IN" sz="1800" b="0" i="0" u="none" strike="noStrike" dirty="0">
                <a:solidFill>
                  <a:srgbClr val="3C4043"/>
                </a:solidFill>
                <a:effectLst/>
                <a:latin typeface="Times New Roman" panose="02020603050405020304" pitchFamily="18" charset="0"/>
                <a:cs typeface="Times New Roman" panose="02020603050405020304" pitchFamily="18" charset="0"/>
              </a:rPr>
              <a:t>dermatofibroma (DF), </a:t>
            </a:r>
          </a:p>
          <a:p>
            <a:pPr lvl="1" fontAlgn="base">
              <a:buFont typeface="Arial" panose="020B0604020202020204" pitchFamily="34" charset="0"/>
              <a:buChar char="•"/>
            </a:pPr>
            <a:r>
              <a:rPr lang="en-IN" sz="1800" b="0" i="0" u="none" strike="noStrike" dirty="0">
                <a:solidFill>
                  <a:srgbClr val="3C4043"/>
                </a:solidFill>
                <a:effectLst/>
                <a:latin typeface="Times New Roman" panose="02020603050405020304" pitchFamily="18" charset="0"/>
                <a:cs typeface="Times New Roman" panose="02020603050405020304" pitchFamily="18" charset="0"/>
              </a:rPr>
              <a:t>melanoma (MEL), </a:t>
            </a:r>
          </a:p>
          <a:p>
            <a:pPr lvl="1" fontAlgn="base">
              <a:buFont typeface="Arial" panose="020B0604020202020204" pitchFamily="34" charset="0"/>
              <a:buChar char="•"/>
            </a:pPr>
            <a:r>
              <a:rPr lang="en-IN" sz="1800" b="0" i="0" u="none" strike="noStrike" dirty="0">
                <a:solidFill>
                  <a:srgbClr val="3C4043"/>
                </a:solidFill>
                <a:effectLst/>
                <a:latin typeface="Times New Roman" panose="02020603050405020304" pitchFamily="18" charset="0"/>
                <a:cs typeface="Times New Roman" panose="02020603050405020304" pitchFamily="18" charset="0"/>
              </a:rPr>
              <a:t>melanocytic nevi (NV) </a:t>
            </a:r>
          </a:p>
          <a:p>
            <a:pPr lvl="1" fontAlgn="base">
              <a:buFont typeface="Arial" panose="020B0604020202020204" pitchFamily="34" charset="0"/>
              <a:buChar char="•"/>
            </a:pPr>
            <a:r>
              <a:rPr lang="en-IN" sz="1800" b="0" i="0" u="none" strike="noStrike" dirty="0">
                <a:solidFill>
                  <a:srgbClr val="3C4043"/>
                </a:solidFill>
                <a:effectLst/>
                <a:latin typeface="Times New Roman" panose="02020603050405020304" pitchFamily="18" charset="0"/>
                <a:cs typeface="Times New Roman" panose="02020603050405020304" pitchFamily="18" charset="0"/>
              </a:rPr>
              <a:t>vascular lesions (angiomas, angiokeratomas, pyogenic granulomas and </a:t>
            </a:r>
            <a:r>
              <a:rPr lang="en-IN" sz="1800" b="0" i="0" u="none" strike="noStrike" dirty="0" err="1">
                <a:solidFill>
                  <a:srgbClr val="3C4043"/>
                </a:solidFill>
                <a:effectLst/>
                <a:latin typeface="Times New Roman" panose="02020603050405020304" pitchFamily="18" charset="0"/>
                <a:cs typeface="Times New Roman" panose="02020603050405020304" pitchFamily="18" charset="0"/>
              </a:rPr>
              <a:t>hemorrhage</a:t>
            </a:r>
            <a:r>
              <a:rPr lang="en-IN" sz="1800" b="0" i="0" u="none" strike="noStrike" dirty="0">
                <a:solidFill>
                  <a:srgbClr val="3C4043"/>
                </a:solidFill>
                <a:effectLst/>
                <a:latin typeface="Times New Roman" panose="02020603050405020304" pitchFamily="18" charset="0"/>
                <a:cs typeface="Times New Roman" panose="02020603050405020304" pitchFamily="18" charset="0"/>
              </a:rPr>
              <a:t>, VASC).</a:t>
            </a:r>
          </a:p>
          <a:p>
            <a:endParaRPr lang="en-US" sz="1800" dirty="0">
              <a:latin typeface="Times New Roman" panose="02020603050405020304" pitchFamily="18" charset="0"/>
              <a:cs typeface="Times New Roman" panose="02020603050405020304" pitchFamily="18" charset="0"/>
            </a:endParaRPr>
          </a:p>
        </p:txBody>
      </p:sp>
      <p:pic>
        <p:nvPicPr>
          <p:cNvPr id="4" name="Google Shape;104;p15">
            <a:extLst>
              <a:ext uri="{FF2B5EF4-FFF2-40B4-BE49-F238E27FC236}">
                <a16:creationId xmlns:a16="http://schemas.microsoft.com/office/drawing/2014/main" id="{B7872155-E61B-81EA-2D08-C02D0C9889B5}"/>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25573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D2BE-56CD-52D1-9793-340F283B8187}"/>
              </a:ext>
            </a:extLst>
          </p:cNvPr>
          <p:cNvSpPr>
            <a:spLocks noGrp="1"/>
          </p:cNvSpPr>
          <p:nvPr>
            <p:ph type="title"/>
          </p:nvPr>
        </p:nvSpPr>
        <p:spPr>
          <a:xfrm>
            <a:off x="729343" y="0"/>
            <a:ext cx="10243457" cy="747395"/>
          </a:xfrm>
        </p:spPr>
        <p:txBody>
          <a:bodyPr>
            <a:normAutofit/>
          </a:bodyPr>
          <a:lstStyle/>
          <a:p>
            <a:r>
              <a:rPr lang="en-US" sz="3600" b="1" dirty="0">
                <a:latin typeface="Times New Roman" panose="02020603050405020304" pitchFamily="18" charset="0"/>
                <a:cs typeface="Times New Roman" panose="02020603050405020304" pitchFamily="18" charset="0"/>
              </a:rPr>
              <a:t> 7. Research Methodology</a:t>
            </a:r>
            <a:endParaRPr lang="en-US" dirty="0"/>
          </a:p>
        </p:txBody>
      </p:sp>
      <p:sp>
        <p:nvSpPr>
          <p:cNvPr id="8" name="Content Placeholder 7">
            <a:extLst>
              <a:ext uri="{FF2B5EF4-FFF2-40B4-BE49-F238E27FC236}">
                <a16:creationId xmlns:a16="http://schemas.microsoft.com/office/drawing/2014/main" id="{3D0D6AD5-A371-BB97-8724-4B876F80F737}"/>
              </a:ext>
            </a:extLst>
          </p:cNvPr>
          <p:cNvSpPr>
            <a:spLocks noGrp="1"/>
          </p:cNvSpPr>
          <p:nvPr>
            <p:ph idx="1"/>
          </p:nvPr>
        </p:nvSpPr>
        <p:spPr>
          <a:xfrm>
            <a:off x="881743" y="747395"/>
            <a:ext cx="11310257" cy="6110605"/>
          </a:xfrm>
        </p:spPr>
        <p:txBody>
          <a:bodyPr/>
          <a:lstStyle/>
          <a:p>
            <a:r>
              <a:rPr lang="en-US" dirty="0">
                <a:latin typeface="Times New Roman" panose="02020603050405020304" pitchFamily="18" charset="0"/>
                <a:cs typeface="Times New Roman" panose="02020603050405020304" pitchFamily="18" charset="0"/>
              </a:rPr>
              <a:t>Data Stats</a:t>
            </a:r>
          </a:p>
          <a:p>
            <a:endParaRPr lang="en-US" dirty="0">
              <a:latin typeface="Times New Roman" panose="02020603050405020304" pitchFamily="18" charset="0"/>
              <a:cs typeface="Times New Roman" panose="02020603050405020304" pitchFamily="18" charset="0"/>
            </a:endParaRPr>
          </a:p>
        </p:txBody>
      </p:sp>
      <p:pic>
        <p:nvPicPr>
          <p:cNvPr id="10" name="Content Placeholder 3">
            <a:extLst>
              <a:ext uri="{FF2B5EF4-FFF2-40B4-BE49-F238E27FC236}">
                <a16:creationId xmlns:a16="http://schemas.microsoft.com/office/drawing/2014/main" id="{FC3DF922-6A43-9EEB-FD7B-EB7FB076D43E}"/>
              </a:ext>
            </a:extLst>
          </p:cNvPr>
          <p:cNvPicPr>
            <a:picLocks noChangeAspect="1"/>
          </p:cNvPicPr>
          <p:nvPr/>
        </p:nvPicPr>
        <p:blipFill>
          <a:blip r:embed="rId2"/>
          <a:stretch>
            <a:fillRect/>
          </a:stretch>
        </p:blipFill>
        <p:spPr>
          <a:xfrm>
            <a:off x="1924355" y="1274282"/>
            <a:ext cx="8343290" cy="4836323"/>
          </a:xfrm>
          <a:prstGeom prst="rect">
            <a:avLst/>
          </a:prstGeom>
        </p:spPr>
      </p:pic>
      <p:pic>
        <p:nvPicPr>
          <p:cNvPr id="11" name="Google Shape;104;p15">
            <a:extLst>
              <a:ext uri="{FF2B5EF4-FFF2-40B4-BE49-F238E27FC236}">
                <a16:creationId xmlns:a16="http://schemas.microsoft.com/office/drawing/2014/main" id="{48154943-492B-539C-C732-352011785914}"/>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889902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9B5A5-17F4-7932-FFDB-543A6494899A}"/>
              </a:ext>
            </a:extLst>
          </p:cNvPr>
          <p:cNvSpPr>
            <a:spLocks noGrp="1"/>
          </p:cNvSpPr>
          <p:nvPr>
            <p:ph type="title"/>
          </p:nvPr>
        </p:nvSpPr>
        <p:spPr>
          <a:xfrm>
            <a:off x="729343" y="0"/>
            <a:ext cx="10243457" cy="747395"/>
          </a:xfrm>
        </p:spPr>
        <p:txBody>
          <a:bodyPr>
            <a:normAutofit/>
          </a:bodyPr>
          <a:lstStyle/>
          <a:p>
            <a:r>
              <a:rPr lang="en-US" sz="3600" b="1" dirty="0">
                <a:latin typeface="Times New Roman" panose="02020603050405020304" pitchFamily="18" charset="0"/>
                <a:cs typeface="Times New Roman" panose="02020603050405020304" pitchFamily="18" charset="0"/>
              </a:rPr>
              <a:t> 7. Research Methodology</a:t>
            </a:r>
            <a:endParaRPr lang="en-US" sz="3600" dirty="0"/>
          </a:p>
        </p:txBody>
      </p:sp>
      <p:sp>
        <p:nvSpPr>
          <p:cNvPr id="3" name="Content Placeholder 2">
            <a:extLst>
              <a:ext uri="{FF2B5EF4-FFF2-40B4-BE49-F238E27FC236}">
                <a16:creationId xmlns:a16="http://schemas.microsoft.com/office/drawing/2014/main" id="{FB10123B-D0D0-ACCD-38C4-8AFB143F1BF7}"/>
              </a:ext>
            </a:extLst>
          </p:cNvPr>
          <p:cNvSpPr>
            <a:spLocks noGrp="1"/>
          </p:cNvSpPr>
          <p:nvPr>
            <p:ph idx="1"/>
          </p:nvPr>
        </p:nvSpPr>
        <p:spPr>
          <a:xfrm>
            <a:off x="729343" y="747395"/>
            <a:ext cx="11392896" cy="6110605"/>
          </a:xfrm>
        </p:spPr>
        <p:txBody>
          <a:bodyPr/>
          <a:lstStyle/>
          <a:p>
            <a:r>
              <a:rPr lang="en-US" b="1" dirty="0">
                <a:latin typeface="Times New Roman" panose="02020603050405020304" pitchFamily="18" charset="0"/>
                <a:cs typeface="Times New Roman" panose="02020603050405020304" pitchFamily="18" charset="0"/>
              </a:rPr>
              <a:t>7.4) Research Designs :-</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case diagram</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2E27A19-1108-EF46-4408-AB63301E3367}"/>
              </a:ext>
            </a:extLst>
          </p:cNvPr>
          <p:cNvPicPr>
            <a:picLocks noChangeAspect="1"/>
          </p:cNvPicPr>
          <p:nvPr/>
        </p:nvPicPr>
        <p:blipFill>
          <a:blip r:embed="rId2"/>
          <a:stretch>
            <a:fillRect/>
          </a:stretch>
        </p:blipFill>
        <p:spPr>
          <a:xfrm>
            <a:off x="2453326" y="1621970"/>
            <a:ext cx="7234960" cy="4931941"/>
          </a:xfrm>
          <a:prstGeom prst="rect">
            <a:avLst/>
          </a:prstGeom>
        </p:spPr>
      </p:pic>
      <p:pic>
        <p:nvPicPr>
          <p:cNvPr id="4" name="Google Shape;104;p15">
            <a:extLst>
              <a:ext uri="{FF2B5EF4-FFF2-40B4-BE49-F238E27FC236}">
                <a16:creationId xmlns:a16="http://schemas.microsoft.com/office/drawing/2014/main" id="{1BAB406E-4EE0-E546-A228-DAF63B2D136B}"/>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984521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F8C59-8BD8-1DFB-4676-54D7257C895C}"/>
              </a:ext>
            </a:extLst>
          </p:cNvPr>
          <p:cNvSpPr>
            <a:spLocks noGrp="1"/>
          </p:cNvSpPr>
          <p:nvPr>
            <p:ph type="title"/>
          </p:nvPr>
        </p:nvSpPr>
        <p:spPr>
          <a:xfrm>
            <a:off x="801278" y="103696"/>
            <a:ext cx="11199044" cy="631596"/>
          </a:xfrm>
        </p:spPr>
        <p:txBody>
          <a:bodyPr>
            <a:normAutofit/>
          </a:bodyPr>
          <a:lstStyle/>
          <a:p>
            <a:r>
              <a:rPr lang="en-US" sz="3600" b="1" dirty="0">
                <a:latin typeface="Times New Roman" panose="02020603050405020304" pitchFamily="18" charset="0"/>
                <a:cs typeface="Times New Roman" panose="02020603050405020304" pitchFamily="18" charset="0"/>
              </a:rPr>
              <a:t> 7. Research Methodology</a:t>
            </a:r>
            <a:endParaRPr lang="en-US" sz="3600" dirty="0"/>
          </a:p>
        </p:txBody>
      </p:sp>
      <p:pic>
        <p:nvPicPr>
          <p:cNvPr id="4" name="Content Placeholder 3">
            <a:extLst>
              <a:ext uri="{FF2B5EF4-FFF2-40B4-BE49-F238E27FC236}">
                <a16:creationId xmlns:a16="http://schemas.microsoft.com/office/drawing/2014/main" id="{619B82BE-6392-262F-33A3-1B96510A9223}"/>
              </a:ext>
            </a:extLst>
          </p:cNvPr>
          <p:cNvPicPr>
            <a:picLocks noGrp="1" noChangeAspect="1"/>
          </p:cNvPicPr>
          <p:nvPr>
            <p:ph idx="1"/>
          </p:nvPr>
        </p:nvPicPr>
        <p:blipFill>
          <a:blip r:embed="rId2"/>
          <a:stretch>
            <a:fillRect/>
          </a:stretch>
        </p:blipFill>
        <p:spPr>
          <a:xfrm>
            <a:off x="2726950" y="1800520"/>
            <a:ext cx="7424588" cy="4547647"/>
          </a:xfrm>
          <a:prstGeom prst="rect">
            <a:avLst/>
          </a:prstGeom>
        </p:spPr>
      </p:pic>
      <p:sp>
        <p:nvSpPr>
          <p:cNvPr id="5" name="TextBox 4">
            <a:extLst>
              <a:ext uri="{FF2B5EF4-FFF2-40B4-BE49-F238E27FC236}">
                <a16:creationId xmlns:a16="http://schemas.microsoft.com/office/drawing/2014/main" id="{28CB7FDD-984D-A00A-BCE2-28346C246F33}"/>
              </a:ext>
            </a:extLst>
          </p:cNvPr>
          <p:cNvSpPr txBox="1"/>
          <p:nvPr/>
        </p:nvSpPr>
        <p:spPr>
          <a:xfrm>
            <a:off x="1394534" y="1083240"/>
            <a:ext cx="1778051" cy="400110"/>
          </a:xfrm>
          <a:prstGeom prst="rect">
            <a:avLst/>
          </a:prstGeom>
          <a:noFill/>
        </p:spPr>
        <p:txBody>
          <a:bodyPr wrap="none" rtlCol="0">
            <a:spAutoFit/>
          </a:bodyPr>
          <a:lstStyle/>
          <a:p>
            <a:pPr marL="285750" indent="-28575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ER Diagram</a:t>
            </a:r>
          </a:p>
        </p:txBody>
      </p:sp>
      <p:pic>
        <p:nvPicPr>
          <p:cNvPr id="6" name="Google Shape;104;p15">
            <a:extLst>
              <a:ext uri="{FF2B5EF4-FFF2-40B4-BE49-F238E27FC236}">
                <a16:creationId xmlns:a16="http://schemas.microsoft.com/office/drawing/2014/main" id="{B99A55E7-2B7C-A320-18A9-8899F7D4D0A6}"/>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1504310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748804" y="1132587"/>
            <a:ext cx="10486239" cy="1528355"/>
          </a:xfrm>
          <a:prstGeom prst="rect">
            <a:avLst/>
          </a:prstGeom>
          <a:noFill/>
          <a:ln>
            <a:noFill/>
          </a:ln>
        </p:spPr>
        <p:txBody>
          <a:bodyPr spcFirstLastPara="1" wrap="square" lIns="91425" tIns="45700" rIns="91425" bIns="45700" anchor="ctr" anchorCtr="0">
            <a:noAutofit/>
          </a:bodyPr>
          <a:lstStyle/>
          <a:p>
            <a:pPr algn="ctr"/>
            <a:r>
              <a:rPr lang="en-IN" sz="3200" b="1" dirty="0">
                <a:effectLst/>
                <a:latin typeface="Times New Roman" panose="02020603050405020304" pitchFamily="18" charset="0"/>
                <a:cs typeface="Times New Roman" panose="02020603050405020304" pitchFamily="18" charset="0"/>
              </a:rPr>
              <a:t>AI-Driven Skin Cancer Detection for Early Intervention using Deep Learning</a:t>
            </a:r>
          </a:p>
        </p:txBody>
      </p:sp>
      <p:sp>
        <p:nvSpPr>
          <p:cNvPr id="103" name="Google Shape;103;p15"/>
          <p:cNvSpPr txBox="1">
            <a:spLocks noGrp="1"/>
          </p:cNvSpPr>
          <p:nvPr>
            <p:ph idx="1"/>
          </p:nvPr>
        </p:nvSpPr>
        <p:spPr>
          <a:xfrm>
            <a:off x="981948" y="3333750"/>
            <a:ext cx="10019950" cy="2983002"/>
          </a:xfrm>
          <a:prstGeom prst="rect">
            <a:avLst/>
          </a:prstGeom>
          <a:noFill/>
          <a:ln>
            <a:noFill/>
          </a:ln>
        </p:spPr>
        <p:txBody>
          <a:bodyPr spcFirstLastPara="1" wrap="square" lIns="91425" tIns="45700" rIns="91425" bIns="45700" anchor="t" anchorCtr="0">
            <a:normAutofit/>
          </a:bodyPr>
          <a:lstStyle/>
          <a:p>
            <a:pPr marL="0" indent="0">
              <a:spcBef>
                <a:spcPts val="0"/>
              </a:spcBef>
              <a:buClr>
                <a:srgbClr val="222222"/>
              </a:buClr>
              <a:buSzPts val="3700"/>
              <a:buNone/>
            </a:pPr>
            <a:r>
              <a:rPr lang="en-US" b="1" dirty="0">
                <a:latin typeface="Times New Roman" panose="02020603050405020304" pitchFamily="18" charset="0"/>
                <a:cs typeface="Times New Roman" panose="02020603050405020304" pitchFamily="18" charset="0"/>
                <a:sym typeface="Times New Roman" panose="02020603050405020304"/>
              </a:rPr>
              <a:t>Name: </a:t>
            </a:r>
            <a:r>
              <a:rPr lang="en-US" dirty="0">
                <a:latin typeface="Times New Roman" panose="02020603050405020304" pitchFamily="18" charset="0"/>
                <a:cs typeface="Times New Roman" panose="02020603050405020304" pitchFamily="18" charset="0"/>
                <a:sym typeface="Times New Roman" panose="02020603050405020304"/>
              </a:rPr>
              <a:t>		</a:t>
            </a:r>
            <a:r>
              <a:rPr lang="en-US" u="sng" dirty="0">
                <a:latin typeface="Times New Roman" panose="02020603050405020304" pitchFamily="18" charset="0"/>
                <a:cs typeface="Times New Roman" panose="02020603050405020304" pitchFamily="18" charset="0"/>
                <a:sym typeface="Times New Roman" panose="02020603050405020304"/>
              </a:rPr>
              <a:t>Abhishek S Waghchaure</a:t>
            </a:r>
          </a:p>
          <a:p>
            <a:pPr marL="0" indent="0">
              <a:spcBef>
                <a:spcPts val="0"/>
              </a:spcBef>
              <a:buClr>
                <a:srgbClr val="222222"/>
              </a:buClr>
              <a:buSzPts val="3700"/>
              <a:buNone/>
            </a:pPr>
            <a:r>
              <a:rPr lang="en-US" b="1" dirty="0">
                <a:latin typeface="Times New Roman" panose="02020603050405020304" pitchFamily="18" charset="0"/>
                <a:cs typeface="Times New Roman" panose="02020603050405020304" pitchFamily="18" charset="0"/>
                <a:sym typeface="Times New Roman" panose="02020603050405020304"/>
              </a:rPr>
              <a:t>Roll No: </a:t>
            </a:r>
            <a:r>
              <a:rPr lang="en-US" dirty="0">
                <a:latin typeface="Times New Roman" panose="02020603050405020304" pitchFamily="18" charset="0"/>
                <a:cs typeface="Times New Roman" panose="02020603050405020304" pitchFamily="18" charset="0"/>
                <a:sym typeface="Times New Roman" panose="02020603050405020304"/>
              </a:rPr>
              <a:t>	</a:t>
            </a:r>
            <a:r>
              <a:rPr lang="en-US" u="sng" dirty="0">
                <a:latin typeface="Times New Roman" panose="02020603050405020304" pitchFamily="18" charset="0"/>
                <a:cs typeface="Times New Roman" panose="02020603050405020304" pitchFamily="18" charset="0"/>
                <a:sym typeface="Times New Roman" panose="02020603050405020304"/>
              </a:rPr>
              <a:t>PA20</a:t>
            </a:r>
          </a:p>
          <a:p>
            <a:pPr marL="0" indent="0">
              <a:spcBef>
                <a:spcPts val="0"/>
              </a:spcBef>
              <a:buClr>
                <a:srgbClr val="222222"/>
              </a:buClr>
              <a:buSzPts val="3700"/>
              <a:buNone/>
            </a:pPr>
            <a:r>
              <a:rPr lang="en-US" b="1" dirty="0">
                <a:latin typeface="Times New Roman" panose="02020603050405020304" pitchFamily="18" charset="0"/>
                <a:cs typeface="Times New Roman" panose="02020603050405020304" pitchFamily="18" charset="0"/>
                <a:sym typeface="Times New Roman" panose="02020603050405020304"/>
              </a:rPr>
              <a:t>PRN: </a:t>
            </a:r>
            <a:r>
              <a:rPr lang="en-US" dirty="0">
                <a:latin typeface="Times New Roman" panose="02020603050405020304" pitchFamily="18" charset="0"/>
                <a:cs typeface="Times New Roman" panose="02020603050405020304" pitchFamily="18" charset="0"/>
                <a:sym typeface="Times New Roman" panose="02020603050405020304"/>
              </a:rPr>
              <a:t>		</a:t>
            </a:r>
            <a:r>
              <a:rPr lang="en-US" u="sng" dirty="0">
                <a:latin typeface="Times New Roman" panose="02020603050405020304" pitchFamily="18" charset="0"/>
                <a:cs typeface="Times New Roman" panose="02020603050405020304" pitchFamily="18" charset="0"/>
                <a:sym typeface="Times New Roman" panose="02020603050405020304"/>
              </a:rPr>
              <a:t>1032221714</a:t>
            </a:r>
          </a:p>
          <a:p>
            <a:pPr>
              <a:spcBef>
                <a:spcPts val="0"/>
              </a:spcBef>
              <a:buClr>
                <a:srgbClr val="222222"/>
              </a:buClr>
              <a:buSzPts val="3700"/>
            </a:pPr>
            <a:endParaRPr lang="en-US" dirty="0">
              <a:latin typeface="Times New Roman" panose="02020603050405020304" pitchFamily="18" charset="0"/>
              <a:cs typeface="Times New Roman" panose="02020603050405020304" pitchFamily="18" charset="0"/>
              <a:sym typeface="Times New Roman" panose="02020603050405020304"/>
            </a:endParaRPr>
          </a:p>
          <a:p>
            <a:pPr>
              <a:spcBef>
                <a:spcPts val="0"/>
              </a:spcBef>
              <a:buClr>
                <a:srgbClr val="222222"/>
              </a:buClr>
              <a:buSzPts val="3700"/>
            </a:pPr>
            <a:endParaRPr lang="en-US" dirty="0">
              <a:latin typeface="Times New Roman" panose="02020603050405020304" pitchFamily="18" charset="0"/>
              <a:cs typeface="Times New Roman" panose="02020603050405020304" pitchFamily="18" charset="0"/>
              <a:sym typeface="Times New Roman" panose="02020603050405020304"/>
            </a:endParaRPr>
          </a:p>
          <a:p>
            <a:pPr marL="0" indent="0">
              <a:spcBef>
                <a:spcPts val="0"/>
              </a:spcBef>
              <a:buClr>
                <a:srgbClr val="222222"/>
              </a:buClr>
              <a:buSzPts val="3700"/>
              <a:buNone/>
            </a:pPr>
            <a:r>
              <a:rPr lang="en-US" b="1" dirty="0">
                <a:latin typeface="Times New Roman" panose="02020603050405020304" pitchFamily="18" charset="0"/>
                <a:cs typeface="Times New Roman" panose="02020603050405020304" pitchFamily="18" charset="0"/>
                <a:sym typeface="Times New Roman" panose="02020603050405020304"/>
              </a:rPr>
              <a:t>Guide:  </a:t>
            </a:r>
            <a:r>
              <a:rPr lang="en-US" dirty="0">
                <a:latin typeface="Times New Roman" panose="02020603050405020304" pitchFamily="18" charset="0"/>
                <a:cs typeface="Times New Roman" panose="02020603050405020304" pitchFamily="18" charset="0"/>
                <a:sym typeface="Times New Roman" panose="02020603050405020304"/>
              </a:rPr>
              <a:t>		</a:t>
            </a:r>
            <a:r>
              <a:rPr lang="en-US" u="sng" dirty="0" err="1">
                <a:latin typeface="Times New Roman" panose="02020603050405020304" pitchFamily="18" charset="0"/>
                <a:cs typeface="Times New Roman" panose="02020603050405020304" pitchFamily="18" charset="0"/>
                <a:sym typeface="Times New Roman" panose="02020603050405020304"/>
              </a:rPr>
              <a:t>Dr.Prof</a:t>
            </a:r>
            <a:r>
              <a:rPr lang="en-US" u="sng" dirty="0">
                <a:latin typeface="Times New Roman" panose="02020603050405020304" pitchFamily="18" charset="0"/>
                <a:cs typeface="Times New Roman" panose="02020603050405020304" pitchFamily="18" charset="0"/>
                <a:sym typeface="Times New Roman" panose="02020603050405020304"/>
              </a:rPr>
              <a:t>. Deepali Javale</a:t>
            </a:r>
            <a:endParaRPr sz="3700" u="sng" dirty="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514350" lvl="0" indent="-279400" rtl="0">
              <a:lnSpc>
                <a:spcPct val="90000"/>
              </a:lnSpc>
              <a:spcBef>
                <a:spcPts val="0"/>
              </a:spcBef>
              <a:spcAft>
                <a:spcPts val="0"/>
              </a:spcAft>
              <a:buClr>
                <a:schemeClr val="dk1"/>
              </a:buClr>
              <a:buSzPts val="3700"/>
              <a:buFont typeface="Calibri" panose="020F0502020204030204"/>
              <a:buNone/>
            </a:pPr>
            <a:endParaRPr sz="3700" dirty="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514350" lvl="0" indent="-279400" rtl="0">
              <a:lnSpc>
                <a:spcPct val="90000"/>
              </a:lnSpc>
              <a:spcBef>
                <a:spcPts val="0"/>
              </a:spcBef>
              <a:spcAft>
                <a:spcPts val="0"/>
              </a:spcAft>
              <a:buClr>
                <a:schemeClr val="dk1"/>
              </a:buClr>
              <a:buSzPts val="3700"/>
              <a:buFont typeface="Calibri" panose="020F0502020204030204"/>
              <a:buNone/>
            </a:pPr>
            <a:endParaRPr sz="3700" dirty="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0" lvl="0" indent="0" rtl="0">
              <a:lnSpc>
                <a:spcPct val="90000"/>
              </a:lnSpc>
              <a:spcBef>
                <a:spcPts val="0"/>
              </a:spcBef>
              <a:spcAft>
                <a:spcPts val="0"/>
              </a:spcAft>
              <a:buClr>
                <a:schemeClr val="dk1"/>
              </a:buClr>
              <a:buSzPts val="3500"/>
              <a:buNone/>
            </a:pPr>
            <a:endParaRPr sz="3500"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104" name="Google Shape;104;p15"/>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460599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9027-791B-594F-A4FB-A2BC243B93DD}"/>
              </a:ext>
            </a:extLst>
          </p:cNvPr>
          <p:cNvSpPr>
            <a:spLocks noGrp="1"/>
          </p:cNvSpPr>
          <p:nvPr>
            <p:ph type="title"/>
          </p:nvPr>
        </p:nvSpPr>
        <p:spPr>
          <a:xfrm>
            <a:off x="791851" y="75414"/>
            <a:ext cx="11246177" cy="622170"/>
          </a:xfrm>
        </p:spPr>
        <p:txBody>
          <a:bodyPr>
            <a:normAutofit/>
          </a:bodyPr>
          <a:lstStyle/>
          <a:p>
            <a:r>
              <a:rPr lang="en-US" sz="3600" b="1" dirty="0">
                <a:latin typeface="Times New Roman" panose="02020603050405020304" pitchFamily="18" charset="0"/>
                <a:cs typeface="Times New Roman" panose="02020603050405020304" pitchFamily="18" charset="0"/>
              </a:rPr>
              <a:t> 7. Research Methodology</a:t>
            </a:r>
            <a:endParaRPr lang="en-US" sz="3600" dirty="0"/>
          </a:p>
        </p:txBody>
      </p:sp>
      <p:pic>
        <p:nvPicPr>
          <p:cNvPr id="8" name="Content Placeholder 7">
            <a:extLst>
              <a:ext uri="{FF2B5EF4-FFF2-40B4-BE49-F238E27FC236}">
                <a16:creationId xmlns:a16="http://schemas.microsoft.com/office/drawing/2014/main" id="{CF8AAC6F-E67E-CEF4-F171-C85E1E3A45D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1561" y="1715909"/>
            <a:ext cx="10832065" cy="4696180"/>
          </a:xfrm>
          <a:prstGeom prst="rect">
            <a:avLst/>
          </a:prstGeom>
          <a:noFill/>
          <a:ln>
            <a:noFill/>
          </a:ln>
        </p:spPr>
      </p:pic>
      <p:sp>
        <p:nvSpPr>
          <p:cNvPr id="9" name="TextBox 8">
            <a:extLst>
              <a:ext uri="{FF2B5EF4-FFF2-40B4-BE49-F238E27FC236}">
                <a16:creationId xmlns:a16="http://schemas.microsoft.com/office/drawing/2014/main" id="{ADD279EF-5AE3-428C-C851-761634CF85CD}"/>
              </a:ext>
            </a:extLst>
          </p:cNvPr>
          <p:cNvSpPr txBox="1"/>
          <p:nvPr/>
        </p:nvSpPr>
        <p:spPr>
          <a:xfrm>
            <a:off x="1041561" y="1008023"/>
            <a:ext cx="5054439" cy="400110"/>
          </a:xfrm>
          <a:prstGeom prst="rect">
            <a:avLst/>
          </a:prstGeom>
          <a:noFill/>
        </p:spPr>
        <p:txBody>
          <a:bodyPr wrap="square" rtlCol="0">
            <a:spAutoFit/>
          </a:bodyPr>
          <a:lstStyle/>
          <a:p>
            <a:pPr marL="285750" indent="-28575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Skin lesion segmentation Architecture</a:t>
            </a:r>
          </a:p>
        </p:txBody>
      </p:sp>
      <p:pic>
        <p:nvPicPr>
          <p:cNvPr id="10" name="Google Shape;104;p15">
            <a:extLst>
              <a:ext uri="{FF2B5EF4-FFF2-40B4-BE49-F238E27FC236}">
                <a16:creationId xmlns:a16="http://schemas.microsoft.com/office/drawing/2014/main" id="{1188B96C-2A42-7703-52DE-DB7D4F5D4D2D}"/>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2442545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5F686-D89E-0124-EAFC-3DBFBE65F287}"/>
              </a:ext>
            </a:extLst>
          </p:cNvPr>
          <p:cNvSpPr>
            <a:spLocks noGrp="1"/>
          </p:cNvSpPr>
          <p:nvPr>
            <p:ph type="title"/>
          </p:nvPr>
        </p:nvSpPr>
        <p:spPr>
          <a:xfrm>
            <a:off x="810705" y="84841"/>
            <a:ext cx="11095349" cy="688157"/>
          </a:xfrm>
        </p:spPr>
        <p:txBody>
          <a:bodyPr>
            <a:normAutofit/>
          </a:bodyPr>
          <a:lstStyle/>
          <a:p>
            <a:r>
              <a:rPr lang="en-US" sz="3600" b="1" dirty="0">
                <a:latin typeface="Times New Roman" panose="02020603050405020304" pitchFamily="18" charset="0"/>
                <a:cs typeface="Times New Roman" panose="02020603050405020304" pitchFamily="18" charset="0"/>
              </a:rPr>
              <a:t> 7. Research Methodology</a:t>
            </a:r>
            <a:endParaRPr lang="en-US" sz="3600" dirty="0"/>
          </a:p>
        </p:txBody>
      </p:sp>
      <p:pic>
        <p:nvPicPr>
          <p:cNvPr id="4" name="Content Placeholder 3">
            <a:extLst>
              <a:ext uri="{FF2B5EF4-FFF2-40B4-BE49-F238E27FC236}">
                <a16:creationId xmlns:a16="http://schemas.microsoft.com/office/drawing/2014/main" id="{FE750749-1AFF-A659-FA3C-A86DB82214DD}"/>
              </a:ext>
            </a:extLst>
          </p:cNvPr>
          <p:cNvPicPr>
            <a:picLocks noGrp="1" noChangeAspect="1"/>
          </p:cNvPicPr>
          <p:nvPr>
            <p:ph idx="1"/>
          </p:nvPr>
        </p:nvPicPr>
        <p:blipFill>
          <a:blip r:embed="rId2"/>
          <a:stretch>
            <a:fillRect/>
          </a:stretch>
        </p:blipFill>
        <p:spPr>
          <a:xfrm>
            <a:off x="923925" y="2074876"/>
            <a:ext cx="10982325" cy="3373410"/>
          </a:xfrm>
          <a:prstGeom prst="rect">
            <a:avLst/>
          </a:prstGeom>
        </p:spPr>
      </p:pic>
      <p:sp>
        <p:nvSpPr>
          <p:cNvPr id="5" name="TextBox 4">
            <a:extLst>
              <a:ext uri="{FF2B5EF4-FFF2-40B4-BE49-F238E27FC236}">
                <a16:creationId xmlns:a16="http://schemas.microsoft.com/office/drawing/2014/main" id="{66F98085-24F9-4CDC-2EFC-70B7832FB69C}"/>
              </a:ext>
            </a:extLst>
          </p:cNvPr>
          <p:cNvSpPr txBox="1"/>
          <p:nvPr/>
        </p:nvSpPr>
        <p:spPr>
          <a:xfrm>
            <a:off x="1140643" y="1319752"/>
            <a:ext cx="2576796" cy="400110"/>
          </a:xfrm>
          <a:prstGeom prst="rect">
            <a:avLst/>
          </a:prstGeom>
          <a:noFill/>
        </p:spPr>
        <p:txBody>
          <a:bodyPr wrap="none" rtlCol="0">
            <a:spAutoFit/>
          </a:bodyPr>
          <a:lstStyle/>
          <a:p>
            <a:pPr marL="342900" indent="-342900">
              <a:buFont typeface="Arial" panose="020B0604020202020204" pitchFamily="34" charset="0"/>
              <a:buChar char="•"/>
            </a:pPr>
            <a:r>
              <a:rPr lang="en-US" sz="2000" i="1" dirty="0" err="1">
                <a:latin typeface="Times New Roman" panose="02020603050405020304" pitchFamily="18" charset="0"/>
                <a:cs typeface="Times New Roman" panose="02020603050405020304" pitchFamily="18" charset="0"/>
              </a:rPr>
              <a:t>SegNet</a:t>
            </a:r>
            <a:r>
              <a:rPr lang="en-US" sz="2000" i="1" dirty="0">
                <a:latin typeface="Times New Roman" panose="02020603050405020304" pitchFamily="18" charset="0"/>
                <a:cs typeface="Times New Roman" panose="02020603050405020304" pitchFamily="18" charset="0"/>
              </a:rPr>
              <a:t> Architecture</a:t>
            </a:r>
          </a:p>
        </p:txBody>
      </p:sp>
      <p:pic>
        <p:nvPicPr>
          <p:cNvPr id="6" name="Google Shape;104;p15">
            <a:extLst>
              <a:ext uri="{FF2B5EF4-FFF2-40B4-BE49-F238E27FC236}">
                <a16:creationId xmlns:a16="http://schemas.microsoft.com/office/drawing/2014/main" id="{65FF5793-523D-7D7B-9AE9-CBE50DE9B41F}"/>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253480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2F2A-65BC-F137-6664-8D99691FAD26}"/>
              </a:ext>
            </a:extLst>
          </p:cNvPr>
          <p:cNvSpPr>
            <a:spLocks noGrp="1"/>
          </p:cNvSpPr>
          <p:nvPr>
            <p:ph type="title"/>
          </p:nvPr>
        </p:nvSpPr>
        <p:spPr>
          <a:xfrm>
            <a:off x="820131" y="153726"/>
            <a:ext cx="10935093" cy="732394"/>
          </a:xfrm>
        </p:spPr>
        <p:txBody>
          <a:bodyPr>
            <a:normAutofit/>
          </a:bodyPr>
          <a:lstStyle/>
          <a:p>
            <a:r>
              <a:rPr lang="en-US" sz="3600" b="1" dirty="0">
                <a:latin typeface="Times New Roman" panose="02020603050405020304" pitchFamily="18" charset="0"/>
                <a:cs typeface="Times New Roman" panose="02020603050405020304" pitchFamily="18" charset="0"/>
              </a:rPr>
              <a:t> 7. Research Methodology</a:t>
            </a:r>
            <a:endParaRPr lang="en-US" sz="3600" dirty="0"/>
          </a:p>
        </p:txBody>
      </p:sp>
      <p:pic>
        <p:nvPicPr>
          <p:cNvPr id="4" name="Content Placeholder 3">
            <a:extLst>
              <a:ext uri="{FF2B5EF4-FFF2-40B4-BE49-F238E27FC236}">
                <a16:creationId xmlns:a16="http://schemas.microsoft.com/office/drawing/2014/main" id="{85C62CAA-D8C5-151E-010F-DFE1F2BDDE51}"/>
              </a:ext>
            </a:extLst>
          </p:cNvPr>
          <p:cNvPicPr>
            <a:picLocks noGrp="1" noChangeAspect="1"/>
          </p:cNvPicPr>
          <p:nvPr>
            <p:ph idx="1"/>
          </p:nvPr>
        </p:nvPicPr>
        <p:blipFill>
          <a:blip r:embed="rId2"/>
          <a:stretch>
            <a:fillRect/>
          </a:stretch>
        </p:blipFill>
        <p:spPr>
          <a:xfrm>
            <a:off x="1020662" y="2481519"/>
            <a:ext cx="5176704" cy="2559378"/>
          </a:xfrm>
          <a:prstGeom prst="rect">
            <a:avLst/>
          </a:prstGeom>
        </p:spPr>
      </p:pic>
      <p:pic>
        <p:nvPicPr>
          <p:cNvPr id="5" name="Picture 4">
            <a:extLst>
              <a:ext uri="{FF2B5EF4-FFF2-40B4-BE49-F238E27FC236}">
                <a16:creationId xmlns:a16="http://schemas.microsoft.com/office/drawing/2014/main" id="{70E7864F-6A3A-36CD-D4B0-03A5EFA7D85E}"/>
              </a:ext>
            </a:extLst>
          </p:cNvPr>
          <p:cNvPicPr>
            <a:picLocks noChangeAspect="1"/>
          </p:cNvPicPr>
          <p:nvPr/>
        </p:nvPicPr>
        <p:blipFill>
          <a:blip r:embed="rId3"/>
          <a:stretch>
            <a:fillRect/>
          </a:stretch>
        </p:blipFill>
        <p:spPr>
          <a:xfrm>
            <a:off x="6680121" y="2481519"/>
            <a:ext cx="5176703" cy="2559377"/>
          </a:xfrm>
          <a:prstGeom prst="rect">
            <a:avLst/>
          </a:prstGeom>
        </p:spPr>
      </p:pic>
      <p:sp>
        <p:nvSpPr>
          <p:cNvPr id="6" name="TextBox 5">
            <a:extLst>
              <a:ext uri="{FF2B5EF4-FFF2-40B4-BE49-F238E27FC236}">
                <a16:creationId xmlns:a16="http://schemas.microsoft.com/office/drawing/2014/main" id="{F68FF5F8-E19A-2AFB-216E-4891CE297C35}"/>
              </a:ext>
            </a:extLst>
          </p:cNvPr>
          <p:cNvSpPr txBox="1"/>
          <p:nvPr/>
        </p:nvSpPr>
        <p:spPr>
          <a:xfrm>
            <a:off x="1020662" y="1499153"/>
            <a:ext cx="4160370" cy="400110"/>
          </a:xfrm>
          <a:prstGeom prst="rect">
            <a:avLst/>
          </a:prstGeom>
          <a:noFill/>
        </p:spPr>
        <p:txBody>
          <a:bodyPr wrap="none" rtlCol="0">
            <a:spAutoFit/>
          </a:bodyPr>
          <a:lstStyle/>
          <a:p>
            <a:pPr marL="285750" indent="-285750">
              <a:buFont typeface="Arial" panose="020B0604020202020204" pitchFamily="34" charset="0"/>
              <a:buChar char="•"/>
            </a:pPr>
            <a:r>
              <a:rPr lang="en-US" sz="2000" i="1" dirty="0"/>
              <a:t>Data Flow for Classification model</a:t>
            </a:r>
          </a:p>
        </p:txBody>
      </p:sp>
      <p:pic>
        <p:nvPicPr>
          <p:cNvPr id="7" name="Google Shape;104;p15">
            <a:extLst>
              <a:ext uri="{FF2B5EF4-FFF2-40B4-BE49-F238E27FC236}">
                <a16:creationId xmlns:a16="http://schemas.microsoft.com/office/drawing/2014/main" id="{8B6C2BF5-A27C-1235-FADC-46E9C5A1632F}"/>
              </a:ext>
            </a:extLst>
          </p:cNvPr>
          <p:cNvPicPr preferRelativeResize="0"/>
          <p:nvPr/>
        </p:nvPicPr>
        <p:blipFill rotWithShape="1">
          <a:blip r:embed="rId4"/>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65009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457" y="0"/>
            <a:ext cx="10142672" cy="747395"/>
          </a:xfrm>
        </p:spPr>
        <p:txBody>
          <a:bodyPr>
            <a:normAutofit/>
          </a:bodyPr>
          <a:lstStyle/>
          <a:p>
            <a:r>
              <a:rPr lang="en-US" sz="3600" b="1" dirty="0">
                <a:latin typeface="Times New Roman" panose="02020603050405020304" pitchFamily="18" charset="0"/>
                <a:cs typeface="Times New Roman" panose="02020603050405020304" pitchFamily="18" charset="0"/>
              </a:rPr>
              <a:t> 7. Research Methodology</a:t>
            </a:r>
            <a:endParaRPr lang="en-IN" sz="3600" b="1" dirty="0">
              <a:latin typeface="Times New Roman" panose="02020603050405020304" pitchFamily="18" charset="0"/>
              <a:cs typeface="Times New Roman" panose="02020603050405020304" pitchFamily="18" charset="0"/>
            </a:endParaRPr>
          </a:p>
        </p:txBody>
      </p:sp>
      <p:pic>
        <p:nvPicPr>
          <p:cNvPr id="4" name="Google Shape;104;p15"/>
          <p:cNvPicPr preferRelativeResize="0"/>
          <p:nvPr/>
        </p:nvPicPr>
        <p:blipFill rotWithShape="1">
          <a:blip r:embed="rId2"/>
          <a:srcRect/>
          <a:stretch>
            <a:fillRect/>
          </a:stretch>
        </p:blipFill>
        <p:spPr>
          <a:xfrm>
            <a:off x="9847669" y="0"/>
            <a:ext cx="2274570" cy="747395"/>
          </a:xfrm>
          <a:prstGeom prst="rect">
            <a:avLst/>
          </a:prstGeom>
          <a:noFill/>
          <a:ln>
            <a:noFill/>
          </a:ln>
        </p:spPr>
      </p:pic>
      <p:sp>
        <p:nvSpPr>
          <p:cNvPr id="3" name="TextBox 2">
            <a:extLst>
              <a:ext uri="{FF2B5EF4-FFF2-40B4-BE49-F238E27FC236}">
                <a16:creationId xmlns:a16="http://schemas.microsoft.com/office/drawing/2014/main" id="{176845E0-82E7-E041-88CF-62B979D8B1BE}"/>
              </a:ext>
            </a:extLst>
          </p:cNvPr>
          <p:cNvSpPr txBox="1"/>
          <p:nvPr/>
        </p:nvSpPr>
        <p:spPr>
          <a:xfrm>
            <a:off x="907832" y="747395"/>
            <a:ext cx="5992589" cy="400110"/>
          </a:xfrm>
          <a:prstGeom prst="rect">
            <a:avLst/>
          </a:prstGeom>
          <a:noFill/>
        </p:spPr>
        <p:txBody>
          <a:bodyPr wrap="square" rtlCol="0">
            <a:spAutoFit/>
          </a:bodyPr>
          <a:lstStyle/>
          <a:p>
            <a:pPr marL="285750" indent="-285750">
              <a:buFont typeface="Arial" panose="020B0604020202020204" pitchFamily="34" charset="0"/>
              <a:buChar char="•"/>
            </a:pPr>
            <a:r>
              <a:rPr lang="en-US" sz="2000" i="1" dirty="0"/>
              <a:t>Skin Cancer Classification Architecture diagram</a:t>
            </a:r>
          </a:p>
        </p:txBody>
      </p:sp>
      <p:pic>
        <p:nvPicPr>
          <p:cNvPr id="10" name="Content Placeholder 9">
            <a:extLst>
              <a:ext uri="{FF2B5EF4-FFF2-40B4-BE49-F238E27FC236}">
                <a16:creationId xmlns:a16="http://schemas.microsoft.com/office/drawing/2014/main" id="{4464A8D7-0083-09AA-0D7D-C2206025A05A}"/>
              </a:ext>
            </a:extLst>
          </p:cNvPr>
          <p:cNvPicPr>
            <a:picLocks noGrp="1" noChangeAspect="1"/>
          </p:cNvPicPr>
          <p:nvPr>
            <p:ph idx="1"/>
          </p:nvPr>
        </p:nvPicPr>
        <p:blipFill>
          <a:blip r:embed="rId3"/>
          <a:stretch>
            <a:fillRect/>
          </a:stretch>
        </p:blipFill>
        <p:spPr>
          <a:xfrm>
            <a:off x="2142112" y="1353178"/>
            <a:ext cx="7907775" cy="4925074"/>
          </a:xfrm>
          <a:prstGeom prst="rect">
            <a:avLst/>
          </a:prstGeom>
        </p:spPr>
      </p:pic>
    </p:spTree>
    <p:extLst>
      <p:ext uri="{BB962C8B-B14F-4D97-AF65-F5344CB8AC3E}">
        <p14:creationId xmlns:p14="http://schemas.microsoft.com/office/powerpoint/2010/main" val="1641933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7C9A-79D8-F131-3C8E-83B4C0A9FA1E}"/>
              </a:ext>
            </a:extLst>
          </p:cNvPr>
          <p:cNvSpPr>
            <a:spLocks noGrp="1"/>
          </p:cNvSpPr>
          <p:nvPr>
            <p:ph type="title"/>
          </p:nvPr>
        </p:nvSpPr>
        <p:spPr>
          <a:xfrm>
            <a:off x="775063" y="104503"/>
            <a:ext cx="11312434" cy="600891"/>
          </a:xfrm>
        </p:spPr>
        <p:txBody>
          <a:bodyPr>
            <a:normAutofit fontScale="90000"/>
          </a:bodyPr>
          <a:lstStyle/>
          <a:p>
            <a:r>
              <a:rPr lang="en-US" sz="4400" b="1" dirty="0">
                <a:latin typeface="Times New Roman" panose="02020603050405020304" pitchFamily="18" charset="0"/>
                <a:cs typeface="Times New Roman" panose="02020603050405020304" pitchFamily="18" charset="0"/>
              </a:rPr>
              <a:t> 7. Research Methodology</a:t>
            </a:r>
            <a:endParaRPr lang="en-US" dirty="0"/>
          </a:p>
        </p:txBody>
      </p:sp>
      <p:pic>
        <p:nvPicPr>
          <p:cNvPr id="4" name="Content Placeholder 3">
            <a:extLst>
              <a:ext uri="{FF2B5EF4-FFF2-40B4-BE49-F238E27FC236}">
                <a16:creationId xmlns:a16="http://schemas.microsoft.com/office/drawing/2014/main" id="{42091DDC-E208-BC94-480E-47662F5D744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952701" y="1385509"/>
            <a:ext cx="6478186" cy="4478746"/>
          </a:xfrm>
          <a:prstGeom prst="rect">
            <a:avLst/>
          </a:prstGeom>
          <a:noFill/>
          <a:ln>
            <a:noFill/>
          </a:ln>
        </p:spPr>
      </p:pic>
      <p:sp>
        <p:nvSpPr>
          <p:cNvPr id="5" name="TextBox 4">
            <a:extLst>
              <a:ext uri="{FF2B5EF4-FFF2-40B4-BE49-F238E27FC236}">
                <a16:creationId xmlns:a16="http://schemas.microsoft.com/office/drawing/2014/main" id="{D2020C04-B660-CDEE-8325-8FC0720357B3}"/>
              </a:ext>
            </a:extLst>
          </p:cNvPr>
          <p:cNvSpPr txBox="1"/>
          <p:nvPr/>
        </p:nvSpPr>
        <p:spPr>
          <a:xfrm>
            <a:off x="1367246" y="915730"/>
            <a:ext cx="2741713"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Xception</a:t>
            </a:r>
            <a:r>
              <a:rPr lang="en-US" sz="2000" dirty="0">
                <a:latin typeface="Times New Roman" panose="02020603050405020304" pitchFamily="18" charset="0"/>
                <a:cs typeface="Times New Roman" panose="02020603050405020304" pitchFamily="18" charset="0"/>
              </a:rPr>
              <a:t> Architecture</a:t>
            </a:r>
          </a:p>
        </p:txBody>
      </p:sp>
      <p:pic>
        <p:nvPicPr>
          <p:cNvPr id="6" name="Google Shape;104;p15">
            <a:extLst>
              <a:ext uri="{FF2B5EF4-FFF2-40B4-BE49-F238E27FC236}">
                <a16:creationId xmlns:a16="http://schemas.microsoft.com/office/drawing/2014/main" id="{6E598E55-57AB-C17D-17C3-779E08A6F144}"/>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1408648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906ED-259C-EACC-4BD1-3C5B4B912483}"/>
              </a:ext>
            </a:extLst>
          </p:cNvPr>
          <p:cNvSpPr>
            <a:spLocks noGrp="1"/>
          </p:cNvSpPr>
          <p:nvPr>
            <p:ph type="title"/>
          </p:nvPr>
        </p:nvSpPr>
        <p:spPr>
          <a:xfrm>
            <a:off x="774441" y="83976"/>
            <a:ext cx="11327363" cy="587828"/>
          </a:xfrm>
        </p:spPr>
        <p:txBody>
          <a:bodyPr>
            <a:normAutofit/>
          </a:bodyPr>
          <a:lstStyle/>
          <a:p>
            <a:r>
              <a:rPr lang="en-US" sz="3600" b="1" dirty="0"/>
              <a:t>8. Tasks Completed</a:t>
            </a:r>
          </a:p>
        </p:txBody>
      </p:sp>
      <p:sp>
        <p:nvSpPr>
          <p:cNvPr id="3" name="Content Placeholder 2">
            <a:extLst>
              <a:ext uri="{FF2B5EF4-FFF2-40B4-BE49-F238E27FC236}">
                <a16:creationId xmlns:a16="http://schemas.microsoft.com/office/drawing/2014/main" id="{98CB0D79-1E63-59F8-8403-0740DCF861A9}"/>
              </a:ext>
            </a:extLst>
          </p:cNvPr>
          <p:cNvSpPr>
            <a:spLocks noGrp="1"/>
          </p:cNvSpPr>
          <p:nvPr>
            <p:ph idx="1"/>
          </p:nvPr>
        </p:nvSpPr>
        <p:spPr>
          <a:xfrm>
            <a:off x="774441" y="671804"/>
            <a:ext cx="11327363" cy="6102220"/>
          </a:xfrm>
        </p:spPr>
        <p:txBody>
          <a:bodyPr/>
          <a:lstStyle/>
          <a:p>
            <a:r>
              <a:rPr lang="en-US" dirty="0">
                <a:latin typeface="Times New Roman" panose="02020603050405020304" pitchFamily="18" charset="0"/>
                <a:ea typeface="MS Mincho" panose="02020609040205080304" pitchFamily="49" charset="-128"/>
                <a:cs typeface="Times New Roman" panose="02020603050405020304" pitchFamily="18" charset="0"/>
              </a:rPr>
              <a:t>Performed data pre processing part of removing noise from data.</a:t>
            </a:r>
            <a:endParaRPr lang="en-IN" dirty="0">
              <a:effectLst/>
              <a:latin typeface="Times New Roman" panose="02020603050405020304" pitchFamily="18" charset="0"/>
              <a:ea typeface="MS Mincho" panose="02020609040205080304" pitchFamily="49" charset="-128"/>
              <a:cs typeface="Times New Roman" panose="02020603050405020304" pitchFamily="18" charset="0"/>
            </a:endParaRPr>
          </a:p>
          <a:p>
            <a:r>
              <a:rPr lang="en-US" dirty="0"/>
              <a:t>Handled Dataset Imbalance</a:t>
            </a:r>
          </a:p>
          <a:p>
            <a:r>
              <a:rPr lang="en-US" dirty="0"/>
              <a:t>Performed segmentation using Seg-Net encoder decoder model.</a:t>
            </a:r>
          </a:p>
          <a:p>
            <a:r>
              <a:rPr lang="en-US" dirty="0"/>
              <a:t>Models Trained for classification –</a:t>
            </a:r>
            <a:br>
              <a:rPr lang="en-US" dirty="0"/>
            </a:br>
            <a:r>
              <a:rPr lang="en-US" dirty="0"/>
              <a:t>CNN</a:t>
            </a:r>
            <a:br>
              <a:rPr lang="en-US" dirty="0"/>
            </a:br>
            <a:r>
              <a:rPr lang="en-US" dirty="0"/>
              <a:t>DenseNet201</a:t>
            </a:r>
            <a:br>
              <a:rPr lang="en-US" dirty="0"/>
            </a:br>
            <a:r>
              <a:rPr lang="en-US" dirty="0"/>
              <a:t>vgg16</a:t>
            </a:r>
            <a:br>
              <a:rPr lang="en-US" dirty="0"/>
            </a:br>
            <a:r>
              <a:rPr lang="en-US" dirty="0"/>
              <a:t>Xception</a:t>
            </a:r>
          </a:p>
          <a:p>
            <a:r>
              <a:rPr lang="en-US" dirty="0"/>
              <a:t>Created an app having UI to enter the data and predict the type of classification.</a:t>
            </a:r>
          </a:p>
          <a:p>
            <a:r>
              <a:rPr lang="en-US" dirty="0"/>
              <a:t>Created a review paper and one more research paper related to project.</a:t>
            </a:r>
          </a:p>
          <a:p>
            <a:r>
              <a:rPr lang="en-US" dirty="0"/>
              <a:t>Review paper is accepted in conference and also attended the conference.</a:t>
            </a:r>
          </a:p>
        </p:txBody>
      </p:sp>
      <p:pic>
        <p:nvPicPr>
          <p:cNvPr id="4" name="Google Shape;104;p15">
            <a:extLst>
              <a:ext uri="{FF2B5EF4-FFF2-40B4-BE49-F238E27FC236}">
                <a16:creationId xmlns:a16="http://schemas.microsoft.com/office/drawing/2014/main" id="{A7A324C0-0E5C-309C-2B41-C0FF0EFD928B}"/>
              </a:ext>
            </a:extLst>
          </p:cNvPr>
          <p:cNvPicPr preferRelativeResize="0"/>
          <p:nvPr/>
        </p:nvPicPr>
        <p:blipFill rotWithShape="1">
          <a:blip r:embed="rId2"/>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1320288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5BFA-8997-A921-B61C-C12BA606FBE8}"/>
              </a:ext>
            </a:extLst>
          </p:cNvPr>
          <p:cNvSpPr>
            <a:spLocks noGrp="1"/>
          </p:cNvSpPr>
          <p:nvPr>
            <p:ph type="title"/>
          </p:nvPr>
        </p:nvSpPr>
        <p:spPr>
          <a:xfrm>
            <a:off x="785191" y="69574"/>
            <a:ext cx="11320670" cy="655983"/>
          </a:xfrm>
        </p:spPr>
        <p:txBody>
          <a:bodyPr>
            <a:normAutofit/>
          </a:bodyPr>
          <a:lstStyle/>
          <a:p>
            <a:r>
              <a:rPr lang="en-US" sz="3600" b="1" dirty="0"/>
              <a:t>9. Evaluation Of The Models Created</a:t>
            </a:r>
          </a:p>
        </p:txBody>
      </p:sp>
      <p:sp>
        <p:nvSpPr>
          <p:cNvPr id="6" name="TextBox 5">
            <a:extLst>
              <a:ext uri="{FF2B5EF4-FFF2-40B4-BE49-F238E27FC236}">
                <a16:creationId xmlns:a16="http://schemas.microsoft.com/office/drawing/2014/main" id="{A6F6B63E-3348-BA78-F70B-D5EB6161600C}"/>
              </a:ext>
            </a:extLst>
          </p:cNvPr>
          <p:cNvSpPr txBox="1"/>
          <p:nvPr/>
        </p:nvSpPr>
        <p:spPr>
          <a:xfrm>
            <a:off x="5545279" y="807677"/>
            <a:ext cx="1800493"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Seg-Net Model</a:t>
            </a:r>
          </a:p>
        </p:txBody>
      </p:sp>
      <p:pic>
        <p:nvPicPr>
          <p:cNvPr id="9" name="Content Placeholder 8" descr="A graph of a graph&#10;&#10;Description automatically generated with medium confidence">
            <a:extLst>
              <a:ext uri="{FF2B5EF4-FFF2-40B4-BE49-F238E27FC236}">
                <a16:creationId xmlns:a16="http://schemas.microsoft.com/office/drawing/2014/main" id="{128F0D36-C784-1D79-445B-338D7B8C51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4968" y="1289907"/>
            <a:ext cx="6901385" cy="5433643"/>
          </a:xfrm>
        </p:spPr>
      </p:pic>
      <p:pic>
        <p:nvPicPr>
          <p:cNvPr id="3" name="Google Shape;104;p15">
            <a:extLst>
              <a:ext uri="{FF2B5EF4-FFF2-40B4-BE49-F238E27FC236}">
                <a16:creationId xmlns:a16="http://schemas.microsoft.com/office/drawing/2014/main" id="{B11B98FF-11D6-42B4-60F4-2F9A10FFFD9D}"/>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2295027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5BFA-8997-A921-B61C-C12BA606FBE8}"/>
              </a:ext>
            </a:extLst>
          </p:cNvPr>
          <p:cNvSpPr>
            <a:spLocks noGrp="1"/>
          </p:cNvSpPr>
          <p:nvPr>
            <p:ph type="title"/>
          </p:nvPr>
        </p:nvSpPr>
        <p:spPr>
          <a:xfrm>
            <a:off x="785191" y="69574"/>
            <a:ext cx="11320670" cy="655983"/>
          </a:xfrm>
        </p:spPr>
        <p:txBody>
          <a:bodyPr>
            <a:normAutofit/>
          </a:bodyPr>
          <a:lstStyle/>
          <a:p>
            <a:r>
              <a:rPr lang="en-US" sz="3600" b="1" dirty="0"/>
              <a:t>9. Evaluation Of The Models Created</a:t>
            </a:r>
          </a:p>
        </p:txBody>
      </p:sp>
      <p:pic>
        <p:nvPicPr>
          <p:cNvPr id="4" name="Content Placeholder 3">
            <a:extLst>
              <a:ext uri="{FF2B5EF4-FFF2-40B4-BE49-F238E27FC236}">
                <a16:creationId xmlns:a16="http://schemas.microsoft.com/office/drawing/2014/main" id="{88E91484-AB09-03EE-6C85-5D8066C8A0B0}"/>
              </a:ext>
            </a:extLst>
          </p:cNvPr>
          <p:cNvPicPr>
            <a:picLocks noGrp="1" noChangeAspect="1"/>
          </p:cNvPicPr>
          <p:nvPr>
            <p:ph idx="1"/>
          </p:nvPr>
        </p:nvPicPr>
        <p:blipFill>
          <a:blip r:embed="rId2"/>
          <a:stretch>
            <a:fillRect/>
          </a:stretch>
        </p:blipFill>
        <p:spPr>
          <a:xfrm>
            <a:off x="1393208" y="1207787"/>
            <a:ext cx="10104636" cy="3978596"/>
          </a:xfrm>
          <a:prstGeom prst="rect">
            <a:avLst/>
          </a:prstGeom>
        </p:spPr>
      </p:pic>
      <p:pic>
        <p:nvPicPr>
          <p:cNvPr id="5" name="Picture 4">
            <a:extLst>
              <a:ext uri="{FF2B5EF4-FFF2-40B4-BE49-F238E27FC236}">
                <a16:creationId xmlns:a16="http://schemas.microsoft.com/office/drawing/2014/main" id="{BDD220E6-6699-4A85-5B80-D7DE98F494C2}"/>
              </a:ext>
            </a:extLst>
          </p:cNvPr>
          <p:cNvPicPr>
            <a:picLocks noChangeAspect="1"/>
          </p:cNvPicPr>
          <p:nvPr/>
        </p:nvPicPr>
        <p:blipFill>
          <a:blip r:embed="rId3"/>
          <a:stretch>
            <a:fillRect/>
          </a:stretch>
        </p:blipFill>
        <p:spPr>
          <a:xfrm>
            <a:off x="1393208" y="5186383"/>
            <a:ext cx="10104636" cy="1602043"/>
          </a:xfrm>
          <a:prstGeom prst="rect">
            <a:avLst/>
          </a:prstGeom>
        </p:spPr>
      </p:pic>
      <p:sp>
        <p:nvSpPr>
          <p:cNvPr id="6" name="TextBox 5">
            <a:extLst>
              <a:ext uri="{FF2B5EF4-FFF2-40B4-BE49-F238E27FC236}">
                <a16:creationId xmlns:a16="http://schemas.microsoft.com/office/drawing/2014/main" id="{A6F6B63E-3348-BA78-F70B-D5EB6161600C}"/>
              </a:ext>
            </a:extLst>
          </p:cNvPr>
          <p:cNvSpPr txBox="1"/>
          <p:nvPr/>
        </p:nvSpPr>
        <p:spPr>
          <a:xfrm>
            <a:off x="5545279" y="807677"/>
            <a:ext cx="1800493"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Seg-Net Model</a:t>
            </a:r>
          </a:p>
        </p:txBody>
      </p:sp>
      <p:pic>
        <p:nvPicPr>
          <p:cNvPr id="3" name="Google Shape;104;p15">
            <a:extLst>
              <a:ext uri="{FF2B5EF4-FFF2-40B4-BE49-F238E27FC236}">
                <a16:creationId xmlns:a16="http://schemas.microsoft.com/office/drawing/2014/main" id="{729DF2A9-BC26-EF40-2F94-2A96D77B6814}"/>
              </a:ext>
            </a:extLst>
          </p:cNvPr>
          <p:cNvPicPr preferRelativeResize="0"/>
          <p:nvPr/>
        </p:nvPicPr>
        <p:blipFill rotWithShape="1">
          <a:blip r:embed="rId4"/>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014160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E0D2-3925-5871-4DE1-F90BD6E8E84A}"/>
              </a:ext>
            </a:extLst>
          </p:cNvPr>
          <p:cNvSpPr>
            <a:spLocks noGrp="1"/>
          </p:cNvSpPr>
          <p:nvPr>
            <p:ph type="title"/>
          </p:nvPr>
        </p:nvSpPr>
        <p:spPr>
          <a:xfrm>
            <a:off x="783771" y="83976"/>
            <a:ext cx="11280711" cy="727787"/>
          </a:xfrm>
        </p:spPr>
        <p:txBody>
          <a:bodyPr>
            <a:normAutofit/>
          </a:bodyPr>
          <a:lstStyle/>
          <a:p>
            <a:r>
              <a:rPr lang="en-US" sz="3600" b="1" dirty="0"/>
              <a:t>9. Evaluation Of The Models Created</a:t>
            </a:r>
            <a:endParaRPr lang="en-US" sz="3600" dirty="0"/>
          </a:p>
        </p:txBody>
      </p:sp>
      <p:graphicFrame>
        <p:nvGraphicFramePr>
          <p:cNvPr id="4" name="Content Placeholder 3">
            <a:extLst>
              <a:ext uri="{FF2B5EF4-FFF2-40B4-BE49-F238E27FC236}">
                <a16:creationId xmlns:a16="http://schemas.microsoft.com/office/drawing/2014/main" id="{EDED2984-40AD-5D41-80F2-D5A224A29953}"/>
              </a:ext>
            </a:extLst>
          </p:cNvPr>
          <p:cNvGraphicFramePr>
            <a:graphicFrameLocks noGrp="1"/>
          </p:cNvGraphicFramePr>
          <p:nvPr>
            <p:ph idx="1"/>
            <p:extLst>
              <p:ext uri="{D42A27DB-BD31-4B8C-83A1-F6EECF244321}">
                <p14:modId xmlns:p14="http://schemas.microsoft.com/office/powerpoint/2010/main" val="4015585459"/>
              </p:ext>
            </p:extLst>
          </p:nvPr>
        </p:nvGraphicFramePr>
        <p:xfrm>
          <a:off x="1259631" y="1864311"/>
          <a:ext cx="10328988" cy="438539"/>
        </p:xfrm>
        <a:graphic>
          <a:graphicData uri="http://schemas.openxmlformats.org/drawingml/2006/table">
            <a:tbl>
              <a:tblPr firstRow="1" bandRow="1">
                <a:tableStyleId>{5C22544A-7EE6-4342-B048-85BDC9FD1C3A}</a:tableStyleId>
              </a:tblPr>
              <a:tblGrid>
                <a:gridCol w="5214395">
                  <a:extLst>
                    <a:ext uri="{9D8B030D-6E8A-4147-A177-3AD203B41FA5}">
                      <a16:colId xmlns:a16="http://schemas.microsoft.com/office/drawing/2014/main" val="585196397"/>
                    </a:ext>
                  </a:extLst>
                </a:gridCol>
                <a:gridCol w="5114593">
                  <a:extLst>
                    <a:ext uri="{9D8B030D-6E8A-4147-A177-3AD203B41FA5}">
                      <a16:colId xmlns:a16="http://schemas.microsoft.com/office/drawing/2014/main" val="2237965744"/>
                    </a:ext>
                  </a:extLst>
                </a:gridCol>
              </a:tblGrid>
              <a:tr h="438539">
                <a:tc>
                  <a:txBody>
                    <a:bodyPr/>
                    <a:lstStyle/>
                    <a:p>
                      <a:pPr algn="ctr"/>
                      <a:r>
                        <a:rPr lang="en-US" dirty="0"/>
                        <a:t>Confusion Matrix</a:t>
                      </a:r>
                    </a:p>
                  </a:txBody>
                  <a:tcPr>
                    <a:solidFill>
                      <a:schemeClr val="tx1">
                        <a:lumMod val="95000"/>
                        <a:lumOff val="5000"/>
                      </a:schemeClr>
                    </a:solidFill>
                  </a:tcPr>
                </a:tc>
                <a:tc>
                  <a:txBody>
                    <a:bodyPr/>
                    <a:lstStyle/>
                    <a:p>
                      <a:pPr algn="ctr"/>
                      <a:r>
                        <a:rPr lang="en-US" dirty="0"/>
                        <a:t>Classification Report</a:t>
                      </a:r>
                    </a:p>
                  </a:txBody>
                  <a:tcPr>
                    <a:solidFill>
                      <a:schemeClr val="tx1">
                        <a:lumMod val="95000"/>
                        <a:lumOff val="5000"/>
                      </a:schemeClr>
                    </a:solidFill>
                  </a:tcPr>
                </a:tc>
                <a:extLst>
                  <a:ext uri="{0D108BD9-81ED-4DB2-BD59-A6C34878D82A}">
                    <a16:rowId xmlns:a16="http://schemas.microsoft.com/office/drawing/2014/main" val="1826192615"/>
                  </a:ext>
                </a:extLst>
              </a:tr>
            </a:tbl>
          </a:graphicData>
        </a:graphic>
      </p:graphicFrame>
      <p:pic>
        <p:nvPicPr>
          <p:cNvPr id="5" name="Picture 4" descr="A graph with numbers and a number in blue squares&#10;&#10;Description automatically generated with medium confidence">
            <a:extLst>
              <a:ext uri="{FF2B5EF4-FFF2-40B4-BE49-F238E27FC236}">
                <a16:creationId xmlns:a16="http://schemas.microsoft.com/office/drawing/2014/main" id="{948A8A36-F3E7-CBD1-3BCF-16AC35337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846680"/>
            <a:ext cx="4572000" cy="3200400"/>
          </a:xfrm>
          <a:prstGeom prst="rect">
            <a:avLst/>
          </a:prstGeom>
        </p:spPr>
      </p:pic>
      <p:pic>
        <p:nvPicPr>
          <p:cNvPr id="7" name="Picture 6" descr="A screenshot of a graph&#10;&#10;Description automatically generated">
            <a:extLst>
              <a:ext uri="{FF2B5EF4-FFF2-40B4-BE49-F238E27FC236}">
                <a16:creationId xmlns:a16="http://schemas.microsoft.com/office/drawing/2014/main" id="{0F66B8A6-3617-B38B-5763-0C5E670DD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087" y="3168670"/>
            <a:ext cx="4868532" cy="2546414"/>
          </a:xfrm>
          <a:prstGeom prst="rect">
            <a:avLst/>
          </a:prstGeom>
        </p:spPr>
      </p:pic>
      <p:sp>
        <p:nvSpPr>
          <p:cNvPr id="8" name="TextBox 7">
            <a:extLst>
              <a:ext uri="{FF2B5EF4-FFF2-40B4-BE49-F238E27FC236}">
                <a16:creationId xmlns:a16="http://schemas.microsoft.com/office/drawing/2014/main" id="{390A339B-E615-0DB2-B236-09B63E964FDA}"/>
              </a:ext>
            </a:extLst>
          </p:cNvPr>
          <p:cNvSpPr txBox="1"/>
          <p:nvPr/>
        </p:nvSpPr>
        <p:spPr>
          <a:xfrm>
            <a:off x="5893653" y="1215918"/>
            <a:ext cx="131558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CNN</a:t>
            </a:r>
          </a:p>
        </p:txBody>
      </p:sp>
      <p:pic>
        <p:nvPicPr>
          <p:cNvPr id="9" name="Google Shape;104;p15">
            <a:extLst>
              <a:ext uri="{FF2B5EF4-FFF2-40B4-BE49-F238E27FC236}">
                <a16:creationId xmlns:a16="http://schemas.microsoft.com/office/drawing/2014/main" id="{1C33DE19-5175-5CEA-5456-B70B1B0D250C}"/>
              </a:ext>
            </a:extLst>
          </p:cNvPr>
          <p:cNvPicPr preferRelativeResize="0"/>
          <p:nvPr/>
        </p:nvPicPr>
        <p:blipFill rotWithShape="1">
          <a:blip r:embed="rId4"/>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4103033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E0D2-3925-5871-4DE1-F90BD6E8E84A}"/>
              </a:ext>
            </a:extLst>
          </p:cNvPr>
          <p:cNvSpPr>
            <a:spLocks noGrp="1"/>
          </p:cNvSpPr>
          <p:nvPr>
            <p:ph type="title"/>
          </p:nvPr>
        </p:nvSpPr>
        <p:spPr>
          <a:xfrm>
            <a:off x="783771" y="83976"/>
            <a:ext cx="11280711" cy="727787"/>
          </a:xfrm>
        </p:spPr>
        <p:txBody>
          <a:bodyPr>
            <a:normAutofit/>
          </a:bodyPr>
          <a:lstStyle/>
          <a:p>
            <a:r>
              <a:rPr lang="en-US" sz="3600" b="1" dirty="0"/>
              <a:t>9. Evaluation Of The Models Created</a:t>
            </a:r>
            <a:endParaRPr lang="en-US" sz="3600" dirty="0"/>
          </a:p>
        </p:txBody>
      </p:sp>
      <p:graphicFrame>
        <p:nvGraphicFramePr>
          <p:cNvPr id="4" name="Content Placeholder 3">
            <a:extLst>
              <a:ext uri="{FF2B5EF4-FFF2-40B4-BE49-F238E27FC236}">
                <a16:creationId xmlns:a16="http://schemas.microsoft.com/office/drawing/2014/main" id="{EDED2984-40AD-5D41-80F2-D5A224A29953}"/>
              </a:ext>
            </a:extLst>
          </p:cNvPr>
          <p:cNvGraphicFramePr>
            <a:graphicFrameLocks noGrp="1"/>
          </p:cNvGraphicFramePr>
          <p:nvPr>
            <p:ph idx="1"/>
            <p:extLst>
              <p:ext uri="{D42A27DB-BD31-4B8C-83A1-F6EECF244321}">
                <p14:modId xmlns:p14="http://schemas.microsoft.com/office/powerpoint/2010/main" val="1249254240"/>
              </p:ext>
            </p:extLst>
          </p:nvPr>
        </p:nvGraphicFramePr>
        <p:xfrm>
          <a:off x="1259631" y="1864311"/>
          <a:ext cx="10328988" cy="438539"/>
        </p:xfrm>
        <a:graphic>
          <a:graphicData uri="http://schemas.openxmlformats.org/drawingml/2006/table">
            <a:tbl>
              <a:tblPr firstRow="1" bandRow="1">
                <a:tableStyleId>{5C22544A-7EE6-4342-B048-85BDC9FD1C3A}</a:tableStyleId>
              </a:tblPr>
              <a:tblGrid>
                <a:gridCol w="5214395">
                  <a:extLst>
                    <a:ext uri="{9D8B030D-6E8A-4147-A177-3AD203B41FA5}">
                      <a16:colId xmlns:a16="http://schemas.microsoft.com/office/drawing/2014/main" val="585196397"/>
                    </a:ext>
                  </a:extLst>
                </a:gridCol>
                <a:gridCol w="5114593">
                  <a:extLst>
                    <a:ext uri="{9D8B030D-6E8A-4147-A177-3AD203B41FA5}">
                      <a16:colId xmlns:a16="http://schemas.microsoft.com/office/drawing/2014/main" val="2237965744"/>
                    </a:ext>
                  </a:extLst>
                </a:gridCol>
              </a:tblGrid>
              <a:tr h="438539">
                <a:tc>
                  <a:txBody>
                    <a:bodyPr/>
                    <a:lstStyle/>
                    <a:p>
                      <a:pPr algn="ctr"/>
                      <a:r>
                        <a:rPr lang="en-US" dirty="0"/>
                        <a:t>Model Loss</a:t>
                      </a:r>
                    </a:p>
                  </a:txBody>
                  <a:tcPr>
                    <a:solidFill>
                      <a:schemeClr val="tx1">
                        <a:lumMod val="95000"/>
                        <a:lumOff val="5000"/>
                      </a:schemeClr>
                    </a:solidFill>
                  </a:tcPr>
                </a:tc>
                <a:tc>
                  <a:txBody>
                    <a:bodyPr/>
                    <a:lstStyle/>
                    <a:p>
                      <a:pPr algn="ctr"/>
                      <a:r>
                        <a:rPr lang="en-US" dirty="0"/>
                        <a:t>Accuracy</a:t>
                      </a:r>
                    </a:p>
                  </a:txBody>
                  <a:tcPr>
                    <a:solidFill>
                      <a:schemeClr val="tx1">
                        <a:lumMod val="95000"/>
                        <a:lumOff val="5000"/>
                      </a:schemeClr>
                    </a:solidFill>
                  </a:tcPr>
                </a:tc>
                <a:extLst>
                  <a:ext uri="{0D108BD9-81ED-4DB2-BD59-A6C34878D82A}">
                    <a16:rowId xmlns:a16="http://schemas.microsoft.com/office/drawing/2014/main" val="1826192615"/>
                  </a:ext>
                </a:extLst>
              </a:tr>
            </a:tbl>
          </a:graphicData>
        </a:graphic>
      </p:graphicFrame>
      <p:sp>
        <p:nvSpPr>
          <p:cNvPr id="8" name="TextBox 7">
            <a:extLst>
              <a:ext uri="{FF2B5EF4-FFF2-40B4-BE49-F238E27FC236}">
                <a16:creationId xmlns:a16="http://schemas.microsoft.com/office/drawing/2014/main" id="{390A339B-E615-0DB2-B236-09B63E964FDA}"/>
              </a:ext>
            </a:extLst>
          </p:cNvPr>
          <p:cNvSpPr txBox="1"/>
          <p:nvPr/>
        </p:nvSpPr>
        <p:spPr>
          <a:xfrm>
            <a:off x="5893653" y="1215918"/>
            <a:ext cx="131558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CNN</a:t>
            </a:r>
          </a:p>
        </p:txBody>
      </p:sp>
      <p:pic>
        <p:nvPicPr>
          <p:cNvPr id="6" name="Picture 5" descr="A graph of a graph&#10;&#10;Description automatically generated">
            <a:extLst>
              <a:ext uri="{FF2B5EF4-FFF2-40B4-BE49-F238E27FC236}">
                <a16:creationId xmlns:a16="http://schemas.microsoft.com/office/drawing/2014/main" id="{023B481E-74C1-E64A-3A03-10705C02C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9252" y="2694621"/>
            <a:ext cx="4681374" cy="3511031"/>
          </a:xfrm>
          <a:prstGeom prst="rect">
            <a:avLst/>
          </a:prstGeom>
        </p:spPr>
      </p:pic>
      <p:pic>
        <p:nvPicPr>
          <p:cNvPr id="10" name="Picture 9" descr="A graph of a graph&#10;&#10;Description automatically generated">
            <a:extLst>
              <a:ext uri="{FF2B5EF4-FFF2-40B4-BE49-F238E27FC236}">
                <a16:creationId xmlns:a16="http://schemas.microsoft.com/office/drawing/2014/main" id="{DB8614FC-D179-37C2-2DCE-B6455D47A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625" y="2694621"/>
            <a:ext cx="4681375" cy="3511031"/>
          </a:xfrm>
          <a:prstGeom prst="rect">
            <a:avLst/>
          </a:prstGeom>
        </p:spPr>
      </p:pic>
      <p:pic>
        <p:nvPicPr>
          <p:cNvPr id="11" name="Google Shape;104;p15">
            <a:extLst>
              <a:ext uri="{FF2B5EF4-FFF2-40B4-BE49-F238E27FC236}">
                <a16:creationId xmlns:a16="http://schemas.microsoft.com/office/drawing/2014/main" id="{DD6B0A57-41E4-0099-EDE4-ADEFCCD315F6}"/>
              </a:ext>
            </a:extLst>
          </p:cNvPr>
          <p:cNvPicPr preferRelativeResize="0"/>
          <p:nvPr/>
        </p:nvPicPr>
        <p:blipFill rotWithShape="1">
          <a:blip r:embed="rId4"/>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83237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794656" y="208723"/>
            <a:ext cx="10120993" cy="538672"/>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rgbClr val="2F5496"/>
              </a:buClr>
              <a:buSzPts val="4400"/>
              <a:buFont typeface="Arial Black" panose="020B0A04020102020204"/>
              <a:buNone/>
            </a:pPr>
            <a:r>
              <a:rPr lang="en-US" b="1" dirty="0">
                <a:latin typeface="Times New Roman" panose="02020603050405020304" pitchFamily="18" charset="0"/>
                <a:ea typeface="Arial Black" panose="020B0A04020102020204"/>
                <a:cs typeface="Times New Roman" panose="02020603050405020304" pitchFamily="18" charset="0"/>
                <a:sym typeface="Arial Black" panose="020B0A04020102020204"/>
              </a:rPr>
              <a:t>Agenda</a:t>
            </a:r>
            <a:endParaRPr sz="1800" b="1" dirty="0">
              <a:solidFill>
                <a:srgbClr val="2F5496"/>
              </a:solidFill>
              <a:latin typeface="Times New Roman" panose="02020603050405020304" pitchFamily="18" charset="0"/>
              <a:ea typeface="Arial Black" panose="020B0A04020102020204"/>
              <a:cs typeface="Times New Roman" panose="02020603050405020304" pitchFamily="18" charset="0"/>
              <a:sym typeface="Arial Black" panose="020B0A04020102020204"/>
            </a:endParaRPr>
          </a:p>
        </p:txBody>
      </p:sp>
      <p:sp>
        <p:nvSpPr>
          <p:cNvPr id="103" name="Google Shape;103;p15"/>
          <p:cNvSpPr txBox="1">
            <a:spLocks noGrp="1"/>
          </p:cNvSpPr>
          <p:nvPr>
            <p:ph idx="1"/>
          </p:nvPr>
        </p:nvSpPr>
        <p:spPr>
          <a:xfrm>
            <a:off x="794656" y="859971"/>
            <a:ext cx="10120994" cy="5317821"/>
          </a:xfrm>
          <a:prstGeom prst="rect">
            <a:avLst/>
          </a:prstGeom>
          <a:noFill/>
          <a:ln>
            <a:noFill/>
          </a:ln>
        </p:spPr>
        <p:txBody>
          <a:bodyPr spcFirstLastPara="1" wrap="square" lIns="91425" tIns="45700" rIns="91425" bIns="45700" anchor="t" anchorCtr="0">
            <a:noAutofit/>
          </a:bodyPr>
          <a:lstStyle/>
          <a:p>
            <a:r>
              <a:rPr lang="en-US" sz="1600" dirty="0">
                <a:latin typeface="Times New Roman" panose="02020603050405020304" pitchFamily="18" charset="0"/>
                <a:cs typeface="Times New Roman" panose="02020603050405020304" pitchFamily="18" charset="0"/>
              </a:rPr>
              <a:t>Introduction</a:t>
            </a:r>
          </a:p>
          <a:p>
            <a:r>
              <a:rPr lang="en-US" sz="1600" dirty="0">
                <a:latin typeface="Times New Roman" panose="02020603050405020304" pitchFamily="18" charset="0"/>
                <a:cs typeface="Times New Roman" panose="02020603050405020304" pitchFamily="18" charset="0"/>
              </a:rPr>
              <a:t>Background &amp; Motivation</a:t>
            </a:r>
          </a:p>
          <a:p>
            <a:r>
              <a:rPr lang="en-US" sz="1600" dirty="0">
                <a:latin typeface="Times New Roman" panose="02020603050405020304" pitchFamily="18" charset="0"/>
                <a:cs typeface="Times New Roman" panose="02020603050405020304" pitchFamily="18" charset="0"/>
              </a:rPr>
              <a:t>Literature review</a:t>
            </a:r>
          </a:p>
          <a:p>
            <a:r>
              <a:rPr lang="en-US" sz="1600" dirty="0">
                <a:latin typeface="Times New Roman" panose="02020603050405020304" pitchFamily="18" charset="0"/>
                <a:cs typeface="Times New Roman" panose="02020603050405020304" pitchFamily="18" charset="0"/>
              </a:rPr>
              <a:t>Research gap</a:t>
            </a:r>
          </a:p>
          <a:p>
            <a:r>
              <a:rPr lang="en-US" sz="1600" dirty="0">
                <a:latin typeface="Times New Roman" panose="02020603050405020304" pitchFamily="18" charset="0"/>
                <a:cs typeface="Times New Roman" panose="02020603050405020304" pitchFamily="18" charset="0"/>
              </a:rPr>
              <a:t>Research Methodology</a:t>
            </a:r>
          </a:p>
          <a:p>
            <a:pPr lvl="1"/>
            <a:r>
              <a:rPr lang="en-US" sz="1600" dirty="0">
                <a:latin typeface="Times New Roman" panose="02020603050405020304" pitchFamily="18" charset="0"/>
                <a:cs typeface="Times New Roman" panose="02020603050405020304" pitchFamily="18" charset="0"/>
              </a:rPr>
              <a:t>Problem Statement</a:t>
            </a:r>
          </a:p>
          <a:p>
            <a:pPr lvl="1"/>
            <a:r>
              <a:rPr lang="en-US" sz="1600" dirty="0">
                <a:latin typeface="Times New Roman" panose="02020603050405020304" pitchFamily="18" charset="0"/>
                <a:cs typeface="Times New Roman" panose="02020603050405020304" pitchFamily="18" charset="0"/>
              </a:rPr>
              <a:t>Objectives</a:t>
            </a:r>
          </a:p>
          <a:p>
            <a:pPr lvl="1"/>
            <a:r>
              <a:rPr lang="en-US" sz="1600" dirty="0">
                <a:latin typeface="Times New Roman" panose="02020603050405020304" pitchFamily="18" charset="0"/>
                <a:cs typeface="Times New Roman" panose="02020603050405020304" pitchFamily="18" charset="0"/>
              </a:rPr>
              <a:t>Data Set</a:t>
            </a:r>
          </a:p>
          <a:p>
            <a:pPr lvl="1"/>
            <a:r>
              <a:rPr lang="en-US" sz="1600" dirty="0">
                <a:latin typeface="Times New Roman" panose="02020603050405020304" pitchFamily="18" charset="0"/>
                <a:cs typeface="Times New Roman" panose="02020603050405020304" pitchFamily="18" charset="0"/>
              </a:rPr>
              <a:t>Research Design</a:t>
            </a:r>
          </a:p>
          <a:p>
            <a:r>
              <a:rPr lang="en-US" sz="1600" dirty="0">
                <a:latin typeface="Times New Roman" panose="02020603050405020304" pitchFamily="18" charset="0"/>
                <a:cs typeface="Times New Roman" panose="02020603050405020304" pitchFamily="18" charset="0"/>
              </a:rPr>
              <a:t>Project Plan / Tasks Completed</a:t>
            </a:r>
          </a:p>
          <a:p>
            <a:r>
              <a:rPr lang="en-US" sz="1600" dirty="0">
                <a:latin typeface="Times New Roman" panose="02020603050405020304" pitchFamily="18" charset="0"/>
                <a:cs typeface="Times New Roman" panose="02020603050405020304" pitchFamily="18" charset="0"/>
              </a:rPr>
              <a:t>Evaluation Metrics</a:t>
            </a:r>
          </a:p>
          <a:p>
            <a:r>
              <a:rPr lang="en-US" sz="1600" dirty="0">
                <a:latin typeface="Times New Roman" panose="02020603050405020304" pitchFamily="18" charset="0"/>
                <a:cs typeface="Times New Roman" panose="02020603050405020304" pitchFamily="18" charset="0"/>
              </a:rPr>
              <a:t>Conclusion</a:t>
            </a:r>
          </a:p>
          <a:p>
            <a:r>
              <a:rPr lang="en-US" sz="1600" dirty="0">
                <a:solidFill>
                  <a:srgbClr val="22222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References</a:t>
            </a:r>
            <a:endParaRPr lang="en-US" sz="1600" dirty="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514350" lvl="0" indent="-279400" algn="l" rtl="0">
              <a:lnSpc>
                <a:spcPct val="90000"/>
              </a:lnSpc>
              <a:spcBef>
                <a:spcPts val="0"/>
              </a:spcBef>
              <a:spcAft>
                <a:spcPts val="0"/>
              </a:spcAft>
              <a:buClr>
                <a:schemeClr val="dk1"/>
              </a:buClr>
              <a:buSzPts val="3700"/>
              <a:buFont typeface="Calibri" panose="020F0502020204030204"/>
              <a:buNone/>
            </a:pPr>
            <a:endParaRPr sz="1600" dirty="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514350" lvl="0" indent="-279400" algn="l" rtl="0">
              <a:lnSpc>
                <a:spcPct val="90000"/>
              </a:lnSpc>
              <a:spcBef>
                <a:spcPts val="0"/>
              </a:spcBef>
              <a:spcAft>
                <a:spcPts val="0"/>
              </a:spcAft>
              <a:buClr>
                <a:schemeClr val="dk1"/>
              </a:buClr>
              <a:buSzPts val="3700"/>
              <a:buFont typeface="Calibri" panose="020F0502020204030204"/>
              <a:buNone/>
            </a:pPr>
            <a:endParaRPr sz="1600" dirty="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0"/>
              </a:spcBef>
              <a:spcAft>
                <a:spcPts val="0"/>
              </a:spcAft>
              <a:buClr>
                <a:schemeClr val="dk1"/>
              </a:buClr>
              <a:buSzPts val="3500"/>
              <a:buNone/>
            </a:pPr>
            <a:endParaRPr sz="1600"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104" name="Google Shape;104;p15"/>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1445743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E0D2-3925-5871-4DE1-F90BD6E8E84A}"/>
              </a:ext>
            </a:extLst>
          </p:cNvPr>
          <p:cNvSpPr>
            <a:spLocks noGrp="1"/>
          </p:cNvSpPr>
          <p:nvPr>
            <p:ph type="title"/>
          </p:nvPr>
        </p:nvSpPr>
        <p:spPr>
          <a:xfrm>
            <a:off x="783771" y="83976"/>
            <a:ext cx="11280711" cy="727787"/>
          </a:xfrm>
        </p:spPr>
        <p:txBody>
          <a:bodyPr>
            <a:normAutofit/>
          </a:bodyPr>
          <a:lstStyle/>
          <a:p>
            <a:r>
              <a:rPr lang="en-US" sz="3600" b="1" dirty="0"/>
              <a:t>9. Evaluation Of The Models Created</a:t>
            </a:r>
            <a:endParaRPr lang="en-US" sz="3600" dirty="0"/>
          </a:p>
        </p:txBody>
      </p:sp>
      <p:graphicFrame>
        <p:nvGraphicFramePr>
          <p:cNvPr id="4" name="Content Placeholder 3">
            <a:extLst>
              <a:ext uri="{FF2B5EF4-FFF2-40B4-BE49-F238E27FC236}">
                <a16:creationId xmlns:a16="http://schemas.microsoft.com/office/drawing/2014/main" id="{EDED2984-40AD-5D41-80F2-D5A224A29953}"/>
              </a:ext>
            </a:extLst>
          </p:cNvPr>
          <p:cNvGraphicFramePr>
            <a:graphicFrameLocks noGrp="1"/>
          </p:cNvGraphicFramePr>
          <p:nvPr>
            <p:ph idx="1"/>
          </p:nvPr>
        </p:nvGraphicFramePr>
        <p:xfrm>
          <a:off x="1259631" y="1864311"/>
          <a:ext cx="10328988" cy="438539"/>
        </p:xfrm>
        <a:graphic>
          <a:graphicData uri="http://schemas.openxmlformats.org/drawingml/2006/table">
            <a:tbl>
              <a:tblPr firstRow="1" bandRow="1">
                <a:tableStyleId>{5C22544A-7EE6-4342-B048-85BDC9FD1C3A}</a:tableStyleId>
              </a:tblPr>
              <a:tblGrid>
                <a:gridCol w="5214395">
                  <a:extLst>
                    <a:ext uri="{9D8B030D-6E8A-4147-A177-3AD203B41FA5}">
                      <a16:colId xmlns:a16="http://schemas.microsoft.com/office/drawing/2014/main" val="585196397"/>
                    </a:ext>
                  </a:extLst>
                </a:gridCol>
                <a:gridCol w="5114593">
                  <a:extLst>
                    <a:ext uri="{9D8B030D-6E8A-4147-A177-3AD203B41FA5}">
                      <a16:colId xmlns:a16="http://schemas.microsoft.com/office/drawing/2014/main" val="2237965744"/>
                    </a:ext>
                  </a:extLst>
                </a:gridCol>
              </a:tblGrid>
              <a:tr h="438539">
                <a:tc>
                  <a:txBody>
                    <a:bodyPr/>
                    <a:lstStyle/>
                    <a:p>
                      <a:pPr algn="ctr"/>
                      <a:r>
                        <a:rPr lang="en-US" dirty="0"/>
                        <a:t>Confusion Matrix</a:t>
                      </a:r>
                    </a:p>
                  </a:txBody>
                  <a:tcPr>
                    <a:solidFill>
                      <a:schemeClr val="tx1">
                        <a:lumMod val="95000"/>
                        <a:lumOff val="5000"/>
                      </a:schemeClr>
                    </a:solidFill>
                  </a:tcPr>
                </a:tc>
                <a:tc>
                  <a:txBody>
                    <a:bodyPr/>
                    <a:lstStyle/>
                    <a:p>
                      <a:pPr algn="ctr"/>
                      <a:r>
                        <a:rPr lang="en-US" dirty="0"/>
                        <a:t>Classification Report</a:t>
                      </a:r>
                    </a:p>
                  </a:txBody>
                  <a:tcPr>
                    <a:solidFill>
                      <a:schemeClr val="tx1">
                        <a:lumMod val="95000"/>
                        <a:lumOff val="5000"/>
                      </a:schemeClr>
                    </a:solidFill>
                  </a:tcPr>
                </a:tc>
                <a:extLst>
                  <a:ext uri="{0D108BD9-81ED-4DB2-BD59-A6C34878D82A}">
                    <a16:rowId xmlns:a16="http://schemas.microsoft.com/office/drawing/2014/main" val="1826192615"/>
                  </a:ext>
                </a:extLst>
              </a:tr>
            </a:tbl>
          </a:graphicData>
        </a:graphic>
      </p:graphicFrame>
      <p:sp>
        <p:nvSpPr>
          <p:cNvPr id="8" name="TextBox 7">
            <a:extLst>
              <a:ext uri="{FF2B5EF4-FFF2-40B4-BE49-F238E27FC236}">
                <a16:creationId xmlns:a16="http://schemas.microsoft.com/office/drawing/2014/main" id="{390A339B-E615-0DB2-B236-09B63E964FDA}"/>
              </a:ext>
            </a:extLst>
          </p:cNvPr>
          <p:cNvSpPr txBox="1"/>
          <p:nvPr/>
        </p:nvSpPr>
        <p:spPr>
          <a:xfrm>
            <a:off x="5621699" y="1269248"/>
            <a:ext cx="160485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Dense-Net</a:t>
            </a:r>
          </a:p>
        </p:txBody>
      </p:sp>
      <p:pic>
        <p:nvPicPr>
          <p:cNvPr id="6" name="Picture 5" descr="A graph with numbers and a number in a row&#10;&#10;Description automatically generated with medium confidence">
            <a:extLst>
              <a:ext uri="{FF2B5EF4-FFF2-40B4-BE49-F238E27FC236}">
                <a16:creationId xmlns:a16="http://schemas.microsoft.com/office/drawing/2014/main" id="{0B726737-7F42-3A79-805A-9E8E32D59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975" y="2893137"/>
            <a:ext cx="4572000" cy="3200400"/>
          </a:xfrm>
          <a:prstGeom prst="rect">
            <a:avLst/>
          </a:prstGeom>
        </p:spPr>
      </p:pic>
      <p:pic>
        <p:nvPicPr>
          <p:cNvPr id="10" name="Picture 9" descr="A table of numbers with black text&#10;&#10;Description automatically generated with medium confidence">
            <a:extLst>
              <a:ext uri="{FF2B5EF4-FFF2-40B4-BE49-F238E27FC236}">
                <a16:creationId xmlns:a16="http://schemas.microsoft.com/office/drawing/2014/main" id="{0CBFAB8B-EF64-D4BC-39C2-E7C79EEE5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064" y="3087580"/>
            <a:ext cx="4826000" cy="2527300"/>
          </a:xfrm>
          <a:prstGeom prst="rect">
            <a:avLst/>
          </a:prstGeom>
        </p:spPr>
      </p:pic>
      <p:pic>
        <p:nvPicPr>
          <p:cNvPr id="11" name="Google Shape;104;p15">
            <a:extLst>
              <a:ext uri="{FF2B5EF4-FFF2-40B4-BE49-F238E27FC236}">
                <a16:creationId xmlns:a16="http://schemas.microsoft.com/office/drawing/2014/main" id="{AED03816-F968-AE92-F3F2-60F7587FB9EC}"/>
              </a:ext>
            </a:extLst>
          </p:cNvPr>
          <p:cNvPicPr preferRelativeResize="0"/>
          <p:nvPr/>
        </p:nvPicPr>
        <p:blipFill rotWithShape="1">
          <a:blip r:embed="rId4"/>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2898828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E0D2-3925-5871-4DE1-F90BD6E8E84A}"/>
              </a:ext>
            </a:extLst>
          </p:cNvPr>
          <p:cNvSpPr>
            <a:spLocks noGrp="1"/>
          </p:cNvSpPr>
          <p:nvPr>
            <p:ph type="title"/>
          </p:nvPr>
        </p:nvSpPr>
        <p:spPr>
          <a:xfrm>
            <a:off x="783771" y="83976"/>
            <a:ext cx="11280711" cy="727787"/>
          </a:xfrm>
        </p:spPr>
        <p:txBody>
          <a:bodyPr>
            <a:normAutofit/>
          </a:bodyPr>
          <a:lstStyle/>
          <a:p>
            <a:r>
              <a:rPr lang="en-US" sz="3600" b="1" dirty="0"/>
              <a:t>9. Evaluation Of The Models Created</a:t>
            </a:r>
            <a:endParaRPr lang="en-US" sz="3600" dirty="0"/>
          </a:p>
        </p:txBody>
      </p:sp>
      <p:graphicFrame>
        <p:nvGraphicFramePr>
          <p:cNvPr id="4" name="Content Placeholder 3">
            <a:extLst>
              <a:ext uri="{FF2B5EF4-FFF2-40B4-BE49-F238E27FC236}">
                <a16:creationId xmlns:a16="http://schemas.microsoft.com/office/drawing/2014/main" id="{EDED2984-40AD-5D41-80F2-D5A224A29953}"/>
              </a:ext>
            </a:extLst>
          </p:cNvPr>
          <p:cNvGraphicFramePr>
            <a:graphicFrameLocks noGrp="1"/>
          </p:cNvGraphicFramePr>
          <p:nvPr>
            <p:ph idx="1"/>
            <p:extLst>
              <p:ext uri="{D42A27DB-BD31-4B8C-83A1-F6EECF244321}">
                <p14:modId xmlns:p14="http://schemas.microsoft.com/office/powerpoint/2010/main" val="3898563730"/>
              </p:ext>
            </p:extLst>
          </p:nvPr>
        </p:nvGraphicFramePr>
        <p:xfrm>
          <a:off x="1259631" y="1864311"/>
          <a:ext cx="10328988" cy="438539"/>
        </p:xfrm>
        <a:graphic>
          <a:graphicData uri="http://schemas.openxmlformats.org/drawingml/2006/table">
            <a:tbl>
              <a:tblPr firstRow="1" bandRow="1">
                <a:tableStyleId>{5C22544A-7EE6-4342-B048-85BDC9FD1C3A}</a:tableStyleId>
              </a:tblPr>
              <a:tblGrid>
                <a:gridCol w="5214395">
                  <a:extLst>
                    <a:ext uri="{9D8B030D-6E8A-4147-A177-3AD203B41FA5}">
                      <a16:colId xmlns:a16="http://schemas.microsoft.com/office/drawing/2014/main" val="585196397"/>
                    </a:ext>
                  </a:extLst>
                </a:gridCol>
                <a:gridCol w="5114593">
                  <a:extLst>
                    <a:ext uri="{9D8B030D-6E8A-4147-A177-3AD203B41FA5}">
                      <a16:colId xmlns:a16="http://schemas.microsoft.com/office/drawing/2014/main" val="2237965744"/>
                    </a:ext>
                  </a:extLst>
                </a:gridCol>
              </a:tblGrid>
              <a:tr h="438539">
                <a:tc>
                  <a:txBody>
                    <a:bodyPr/>
                    <a:lstStyle/>
                    <a:p>
                      <a:pPr algn="ctr"/>
                      <a:r>
                        <a:rPr lang="en-US" dirty="0"/>
                        <a:t>Model Loss</a:t>
                      </a:r>
                    </a:p>
                  </a:txBody>
                  <a:tcPr>
                    <a:solidFill>
                      <a:schemeClr val="tx1">
                        <a:lumMod val="95000"/>
                        <a:lumOff val="5000"/>
                      </a:schemeClr>
                    </a:solidFill>
                  </a:tcPr>
                </a:tc>
                <a:tc>
                  <a:txBody>
                    <a:bodyPr/>
                    <a:lstStyle/>
                    <a:p>
                      <a:pPr algn="ctr"/>
                      <a:r>
                        <a:rPr lang="en-US" dirty="0"/>
                        <a:t>Accuracy</a:t>
                      </a:r>
                    </a:p>
                  </a:txBody>
                  <a:tcPr>
                    <a:solidFill>
                      <a:schemeClr val="tx1">
                        <a:lumMod val="95000"/>
                        <a:lumOff val="5000"/>
                      </a:schemeClr>
                    </a:solidFill>
                  </a:tcPr>
                </a:tc>
                <a:extLst>
                  <a:ext uri="{0D108BD9-81ED-4DB2-BD59-A6C34878D82A}">
                    <a16:rowId xmlns:a16="http://schemas.microsoft.com/office/drawing/2014/main" val="1826192615"/>
                  </a:ext>
                </a:extLst>
              </a:tr>
            </a:tbl>
          </a:graphicData>
        </a:graphic>
      </p:graphicFrame>
      <p:sp>
        <p:nvSpPr>
          <p:cNvPr id="8" name="TextBox 7">
            <a:extLst>
              <a:ext uri="{FF2B5EF4-FFF2-40B4-BE49-F238E27FC236}">
                <a16:creationId xmlns:a16="http://schemas.microsoft.com/office/drawing/2014/main" id="{390A339B-E615-0DB2-B236-09B63E964FDA}"/>
              </a:ext>
            </a:extLst>
          </p:cNvPr>
          <p:cNvSpPr txBox="1"/>
          <p:nvPr/>
        </p:nvSpPr>
        <p:spPr>
          <a:xfrm>
            <a:off x="5621699" y="1269248"/>
            <a:ext cx="160485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Dense-Net</a:t>
            </a:r>
          </a:p>
        </p:txBody>
      </p:sp>
      <p:pic>
        <p:nvPicPr>
          <p:cNvPr id="5" name="Picture 4" descr="A graph of a graph&#10;&#10;Description automatically generated">
            <a:extLst>
              <a:ext uri="{FF2B5EF4-FFF2-40B4-BE49-F238E27FC236}">
                <a16:creationId xmlns:a16="http://schemas.microsoft.com/office/drawing/2014/main" id="{1EA17D1F-4162-0F7C-DA79-6EC72B82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643" y="2724990"/>
            <a:ext cx="4880428" cy="3660321"/>
          </a:xfrm>
          <a:prstGeom prst="rect">
            <a:avLst/>
          </a:prstGeom>
        </p:spPr>
      </p:pic>
      <p:pic>
        <p:nvPicPr>
          <p:cNvPr id="9" name="Picture 8" descr="A graph of a graph&#10;&#10;Description automatically generated">
            <a:extLst>
              <a:ext uri="{FF2B5EF4-FFF2-40B4-BE49-F238E27FC236}">
                <a16:creationId xmlns:a16="http://schemas.microsoft.com/office/drawing/2014/main" id="{81625B48-6914-C821-4A58-70B83E81E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8191" y="2724989"/>
            <a:ext cx="4880428" cy="3660321"/>
          </a:xfrm>
          <a:prstGeom prst="rect">
            <a:avLst/>
          </a:prstGeom>
        </p:spPr>
      </p:pic>
      <p:pic>
        <p:nvPicPr>
          <p:cNvPr id="11" name="Google Shape;104;p15">
            <a:extLst>
              <a:ext uri="{FF2B5EF4-FFF2-40B4-BE49-F238E27FC236}">
                <a16:creationId xmlns:a16="http://schemas.microsoft.com/office/drawing/2014/main" id="{20822DE3-761F-F1E3-5A29-87D199F1C8FF}"/>
              </a:ext>
            </a:extLst>
          </p:cNvPr>
          <p:cNvPicPr preferRelativeResize="0"/>
          <p:nvPr/>
        </p:nvPicPr>
        <p:blipFill rotWithShape="1">
          <a:blip r:embed="rId4"/>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2717194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E0D2-3925-5871-4DE1-F90BD6E8E84A}"/>
              </a:ext>
            </a:extLst>
          </p:cNvPr>
          <p:cNvSpPr>
            <a:spLocks noGrp="1"/>
          </p:cNvSpPr>
          <p:nvPr>
            <p:ph type="title"/>
          </p:nvPr>
        </p:nvSpPr>
        <p:spPr>
          <a:xfrm>
            <a:off x="783771" y="83976"/>
            <a:ext cx="11280711" cy="727787"/>
          </a:xfrm>
        </p:spPr>
        <p:txBody>
          <a:bodyPr>
            <a:normAutofit/>
          </a:bodyPr>
          <a:lstStyle/>
          <a:p>
            <a:r>
              <a:rPr lang="en-US" sz="3600" b="1" dirty="0"/>
              <a:t>9. Evaluation Of The Models Created</a:t>
            </a:r>
            <a:endParaRPr lang="en-US" sz="3600" dirty="0"/>
          </a:p>
        </p:txBody>
      </p:sp>
      <p:graphicFrame>
        <p:nvGraphicFramePr>
          <p:cNvPr id="4" name="Content Placeholder 3">
            <a:extLst>
              <a:ext uri="{FF2B5EF4-FFF2-40B4-BE49-F238E27FC236}">
                <a16:creationId xmlns:a16="http://schemas.microsoft.com/office/drawing/2014/main" id="{EDED2984-40AD-5D41-80F2-D5A224A29953}"/>
              </a:ext>
            </a:extLst>
          </p:cNvPr>
          <p:cNvGraphicFramePr>
            <a:graphicFrameLocks noGrp="1"/>
          </p:cNvGraphicFramePr>
          <p:nvPr>
            <p:ph idx="1"/>
          </p:nvPr>
        </p:nvGraphicFramePr>
        <p:xfrm>
          <a:off x="1259631" y="1864311"/>
          <a:ext cx="10328988" cy="438539"/>
        </p:xfrm>
        <a:graphic>
          <a:graphicData uri="http://schemas.openxmlformats.org/drawingml/2006/table">
            <a:tbl>
              <a:tblPr firstRow="1" bandRow="1">
                <a:tableStyleId>{5C22544A-7EE6-4342-B048-85BDC9FD1C3A}</a:tableStyleId>
              </a:tblPr>
              <a:tblGrid>
                <a:gridCol w="5214395">
                  <a:extLst>
                    <a:ext uri="{9D8B030D-6E8A-4147-A177-3AD203B41FA5}">
                      <a16:colId xmlns:a16="http://schemas.microsoft.com/office/drawing/2014/main" val="585196397"/>
                    </a:ext>
                  </a:extLst>
                </a:gridCol>
                <a:gridCol w="5114593">
                  <a:extLst>
                    <a:ext uri="{9D8B030D-6E8A-4147-A177-3AD203B41FA5}">
                      <a16:colId xmlns:a16="http://schemas.microsoft.com/office/drawing/2014/main" val="2237965744"/>
                    </a:ext>
                  </a:extLst>
                </a:gridCol>
              </a:tblGrid>
              <a:tr h="438539">
                <a:tc>
                  <a:txBody>
                    <a:bodyPr/>
                    <a:lstStyle/>
                    <a:p>
                      <a:pPr algn="ctr"/>
                      <a:r>
                        <a:rPr lang="en-US" dirty="0"/>
                        <a:t>Confusion Matrix</a:t>
                      </a:r>
                    </a:p>
                  </a:txBody>
                  <a:tcPr>
                    <a:solidFill>
                      <a:schemeClr val="tx1">
                        <a:lumMod val="95000"/>
                        <a:lumOff val="5000"/>
                      </a:schemeClr>
                    </a:solidFill>
                  </a:tcPr>
                </a:tc>
                <a:tc>
                  <a:txBody>
                    <a:bodyPr/>
                    <a:lstStyle/>
                    <a:p>
                      <a:pPr algn="ctr"/>
                      <a:r>
                        <a:rPr lang="en-US" dirty="0"/>
                        <a:t>Classification Report</a:t>
                      </a:r>
                    </a:p>
                  </a:txBody>
                  <a:tcPr>
                    <a:solidFill>
                      <a:schemeClr val="tx1">
                        <a:lumMod val="95000"/>
                        <a:lumOff val="5000"/>
                      </a:schemeClr>
                    </a:solidFill>
                  </a:tcPr>
                </a:tc>
                <a:extLst>
                  <a:ext uri="{0D108BD9-81ED-4DB2-BD59-A6C34878D82A}">
                    <a16:rowId xmlns:a16="http://schemas.microsoft.com/office/drawing/2014/main" val="1826192615"/>
                  </a:ext>
                </a:extLst>
              </a:tr>
            </a:tbl>
          </a:graphicData>
        </a:graphic>
      </p:graphicFrame>
      <p:sp>
        <p:nvSpPr>
          <p:cNvPr id="8" name="TextBox 7">
            <a:extLst>
              <a:ext uri="{FF2B5EF4-FFF2-40B4-BE49-F238E27FC236}">
                <a16:creationId xmlns:a16="http://schemas.microsoft.com/office/drawing/2014/main" id="{390A339B-E615-0DB2-B236-09B63E964FDA}"/>
              </a:ext>
            </a:extLst>
          </p:cNvPr>
          <p:cNvSpPr txBox="1"/>
          <p:nvPr/>
        </p:nvSpPr>
        <p:spPr>
          <a:xfrm>
            <a:off x="5766332" y="1201690"/>
            <a:ext cx="131558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vgg16</a:t>
            </a:r>
          </a:p>
        </p:txBody>
      </p:sp>
      <p:pic>
        <p:nvPicPr>
          <p:cNvPr id="6" name="Picture 5" descr="A screenshot of a graph&#10;&#10;Description automatically generated">
            <a:extLst>
              <a:ext uri="{FF2B5EF4-FFF2-40B4-BE49-F238E27FC236}">
                <a16:creationId xmlns:a16="http://schemas.microsoft.com/office/drawing/2014/main" id="{458C37DA-2631-D956-1386-4B47079E4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781" y="3124284"/>
            <a:ext cx="5105400" cy="2590800"/>
          </a:xfrm>
          <a:prstGeom prst="rect">
            <a:avLst/>
          </a:prstGeom>
        </p:spPr>
      </p:pic>
      <p:pic>
        <p:nvPicPr>
          <p:cNvPr id="10" name="Picture 9" descr="A graph with numbers and a number in a row&#10;&#10;Description automatically generated with medium confidence">
            <a:extLst>
              <a:ext uri="{FF2B5EF4-FFF2-40B4-BE49-F238E27FC236}">
                <a16:creationId xmlns:a16="http://schemas.microsoft.com/office/drawing/2014/main" id="{580573FF-F168-50BB-7A63-1420E940E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819616"/>
            <a:ext cx="4572000" cy="3200400"/>
          </a:xfrm>
          <a:prstGeom prst="rect">
            <a:avLst/>
          </a:prstGeom>
        </p:spPr>
      </p:pic>
      <p:pic>
        <p:nvPicPr>
          <p:cNvPr id="11" name="Google Shape;104;p15">
            <a:extLst>
              <a:ext uri="{FF2B5EF4-FFF2-40B4-BE49-F238E27FC236}">
                <a16:creationId xmlns:a16="http://schemas.microsoft.com/office/drawing/2014/main" id="{7EB9CBBE-414D-4448-B2E1-A29E93AF653E}"/>
              </a:ext>
            </a:extLst>
          </p:cNvPr>
          <p:cNvPicPr preferRelativeResize="0"/>
          <p:nvPr/>
        </p:nvPicPr>
        <p:blipFill rotWithShape="1">
          <a:blip r:embed="rId4"/>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199206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E0D2-3925-5871-4DE1-F90BD6E8E84A}"/>
              </a:ext>
            </a:extLst>
          </p:cNvPr>
          <p:cNvSpPr>
            <a:spLocks noGrp="1"/>
          </p:cNvSpPr>
          <p:nvPr>
            <p:ph type="title"/>
          </p:nvPr>
        </p:nvSpPr>
        <p:spPr>
          <a:xfrm>
            <a:off x="783771" y="83976"/>
            <a:ext cx="11280711" cy="727787"/>
          </a:xfrm>
        </p:spPr>
        <p:txBody>
          <a:bodyPr>
            <a:normAutofit/>
          </a:bodyPr>
          <a:lstStyle/>
          <a:p>
            <a:r>
              <a:rPr lang="en-US" sz="3600" b="1" dirty="0"/>
              <a:t>9. Evaluation Of The Models Created</a:t>
            </a:r>
            <a:endParaRPr lang="en-US" sz="3600" dirty="0"/>
          </a:p>
        </p:txBody>
      </p:sp>
      <p:graphicFrame>
        <p:nvGraphicFramePr>
          <p:cNvPr id="4" name="Content Placeholder 3">
            <a:extLst>
              <a:ext uri="{FF2B5EF4-FFF2-40B4-BE49-F238E27FC236}">
                <a16:creationId xmlns:a16="http://schemas.microsoft.com/office/drawing/2014/main" id="{EDED2984-40AD-5D41-80F2-D5A224A29953}"/>
              </a:ext>
            </a:extLst>
          </p:cNvPr>
          <p:cNvGraphicFramePr>
            <a:graphicFrameLocks noGrp="1"/>
          </p:cNvGraphicFramePr>
          <p:nvPr>
            <p:ph idx="1"/>
            <p:extLst>
              <p:ext uri="{D42A27DB-BD31-4B8C-83A1-F6EECF244321}">
                <p14:modId xmlns:p14="http://schemas.microsoft.com/office/powerpoint/2010/main" val="2462470149"/>
              </p:ext>
            </p:extLst>
          </p:nvPr>
        </p:nvGraphicFramePr>
        <p:xfrm>
          <a:off x="1259631" y="1864311"/>
          <a:ext cx="10328988" cy="438539"/>
        </p:xfrm>
        <a:graphic>
          <a:graphicData uri="http://schemas.openxmlformats.org/drawingml/2006/table">
            <a:tbl>
              <a:tblPr firstRow="1" bandRow="1">
                <a:tableStyleId>{5C22544A-7EE6-4342-B048-85BDC9FD1C3A}</a:tableStyleId>
              </a:tblPr>
              <a:tblGrid>
                <a:gridCol w="5214395">
                  <a:extLst>
                    <a:ext uri="{9D8B030D-6E8A-4147-A177-3AD203B41FA5}">
                      <a16:colId xmlns:a16="http://schemas.microsoft.com/office/drawing/2014/main" val="585196397"/>
                    </a:ext>
                  </a:extLst>
                </a:gridCol>
                <a:gridCol w="5114593">
                  <a:extLst>
                    <a:ext uri="{9D8B030D-6E8A-4147-A177-3AD203B41FA5}">
                      <a16:colId xmlns:a16="http://schemas.microsoft.com/office/drawing/2014/main" val="2237965744"/>
                    </a:ext>
                  </a:extLst>
                </a:gridCol>
              </a:tblGrid>
              <a:tr h="438539">
                <a:tc>
                  <a:txBody>
                    <a:bodyPr/>
                    <a:lstStyle/>
                    <a:p>
                      <a:pPr algn="ctr"/>
                      <a:r>
                        <a:rPr lang="en-US" dirty="0"/>
                        <a:t>Model Loss</a:t>
                      </a:r>
                    </a:p>
                  </a:txBody>
                  <a:tcPr>
                    <a:solidFill>
                      <a:schemeClr val="tx1">
                        <a:lumMod val="95000"/>
                        <a:lumOff val="5000"/>
                      </a:schemeClr>
                    </a:solidFill>
                  </a:tcPr>
                </a:tc>
                <a:tc>
                  <a:txBody>
                    <a:bodyPr/>
                    <a:lstStyle/>
                    <a:p>
                      <a:pPr algn="ctr"/>
                      <a:r>
                        <a:rPr lang="en-US" dirty="0"/>
                        <a:t>Accuracy</a:t>
                      </a:r>
                    </a:p>
                  </a:txBody>
                  <a:tcPr>
                    <a:solidFill>
                      <a:schemeClr val="tx1">
                        <a:lumMod val="95000"/>
                        <a:lumOff val="5000"/>
                      </a:schemeClr>
                    </a:solidFill>
                  </a:tcPr>
                </a:tc>
                <a:extLst>
                  <a:ext uri="{0D108BD9-81ED-4DB2-BD59-A6C34878D82A}">
                    <a16:rowId xmlns:a16="http://schemas.microsoft.com/office/drawing/2014/main" val="1826192615"/>
                  </a:ext>
                </a:extLst>
              </a:tr>
            </a:tbl>
          </a:graphicData>
        </a:graphic>
      </p:graphicFrame>
      <p:sp>
        <p:nvSpPr>
          <p:cNvPr id="8" name="TextBox 7">
            <a:extLst>
              <a:ext uri="{FF2B5EF4-FFF2-40B4-BE49-F238E27FC236}">
                <a16:creationId xmlns:a16="http://schemas.microsoft.com/office/drawing/2014/main" id="{390A339B-E615-0DB2-B236-09B63E964FDA}"/>
              </a:ext>
            </a:extLst>
          </p:cNvPr>
          <p:cNvSpPr txBox="1"/>
          <p:nvPr/>
        </p:nvSpPr>
        <p:spPr>
          <a:xfrm>
            <a:off x="5766332" y="1201690"/>
            <a:ext cx="131558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vgg16</a:t>
            </a:r>
          </a:p>
        </p:txBody>
      </p:sp>
      <p:pic>
        <p:nvPicPr>
          <p:cNvPr id="5" name="Picture 4" descr="A graph of a graph&#10;&#10;Description automatically generated">
            <a:extLst>
              <a:ext uri="{FF2B5EF4-FFF2-40B4-BE49-F238E27FC236}">
                <a16:creationId xmlns:a16="http://schemas.microsoft.com/office/drawing/2014/main" id="{265991E5-9919-FF21-6A20-9D822C4C2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286" y="2794994"/>
            <a:ext cx="4683333" cy="3512500"/>
          </a:xfrm>
          <a:prstGeom prst="rect">
            <a:avLst/>
          </a:prstGeom>
        </p:spPr>
      </p:pic>
      <p:pic>
        <p:nvPicPr>
          <p:cNvPr id="9" name="Picture 8" descr="A graph with blue and orange lines&#10;&#10;Description automatically generated">
            <a:extLst>
              <a:ext uri="{FF2B5EF4-FFF2-40B4-BE49-F238E27FC236}">
                <a16:creationId xmlns:a16="http://schemas.microsoft.com/office/drawing/2014/main" id="{E85EC2ED-9768-691A-30D6-8C763BF44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667" y="2794994"/>
            <a:ext cx="4683333" cy="3512500"/>
          </a:xfrm>
          <a:prstGeom prst="rect">
            <a:avLst/>
          </a:prstGeom>
        </p:spPr>
      </p:pic>
      <p:pic>
        <p:nvPicPr>
          <p:cNvPr id="11" name="Google Shape;104;p15">
            <a:extLst>
              <a:ext uri="{FF2B5EF4-FFF2-40B4-BE49-F238E27FC236}">
                <a16:creationId xmlns:a16="http://schemas.microsoft.com/office/drawing/2014/main" id="{102F52ED-701E-BC14-06A0-CBB17BDFC5D9}"/>
              </a:ext>
            </a:extLst>
          </p:cNvPr>
          <p:cNvPicPr preferRelativeResize="0"/>
          <p:nvPr/>
        </p:nvPicPr>
        <p:blipFill rotWithShape="1">
          <a:blip r:embed="rId4"/>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23873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E0D2-3925-5871-4DE1-F90BD6E8E84A}"/>
              </a:ext>
            </a:extLst>
          </p:cNvPr>
          <p:cNvSpPr>
            <a:spLocks noGrp="1"/>
          </p:cNvSpPr>
          <p:nvPr>
            <p:ph type="title"/>
          </p:nvPr>
        </p:nvSpPr>
        <p:spPr>
          <a:xfrm>
            <a:off x="783771" y="83976"/>
            <a:ext cx="11280711" cy="727787"/>
          </a:xfrm>
        </p:spPr>
        <p:txBody>
          <a:bodyPr>
            <a:normAutofit/>
          </a:bodyPr>
          <a:lstStyle/>
          <a:p>
            <a:r>
              <a:rPr lang="en-US" sz="3600" b="1" dirty="0"/>
              <a:t>9. Evaluation Of The Models Created</a:t>
            </a:r>
            <a:endParaRPr lang="en-US" sz="3600" dirty="0"/>
          </a:p>
        </p:txBody>
      </p:sp>
      <p:graphicFrame>
        <p:nvGraphicFramePr>
          <p:cNvPr id="4" name="Content Placeholder 3">
            <a:extLst>
              <a:ext uri="{FF2B5EF4-FFF2-40B4-BE49-F238E27FC236}">
                <a16:creationId xmlns:a16="http://schemas.microsoft.com/office/drawing/2014/main" id="{EDED2984-40AD-5D41-80F2-D5A224A29953}"/>
              </a:ext>
            </a:extLst>
          </p:cNvPr>
          <p:cNvGraphicFramePr>
            <a:graphicFrameLocks noGrp="1"/>
          </p:cNvGraphicFramePr>
          <p:nvPr>
            <p:ph idx="1"/>
          </p:nvPr>
        </p:nvGraphicFramePr>
        <p:xfrm>
          <a:off x="1259631" y="1864311"/>
          <a:ext cx="10328988" cy="438539"/>
        </p:xfrm>
        <a:graphic>
          <a:graphicData uri="http://schemas.openxmlformats.org/drawingml/2006/table">
            <a:tbl>
              <a:tblPr firstRow="1" bandRow="1">
                <a:tableStyleId>{5C22544A-7EE6-4342-B048-85BDC9FD1C3A}</a:tableStyleId>
              </a:tblPr>
              <a:tblGrid>
                <a:gridCol w="5214395">
                  <a:extLst>
                    <a:ext uri="{9D8B030D-6E8A-4147-A177-3AD203B41FA5}">
                      <a16:colId xmlns:a16="http://schemas.microsoft.com/office/drawing/2014/main" val="585196397"/>
                    </a:ext>
                  </a:extLst>
                </a:gridCol>
                <a:gridCol w="5114593">
                  <a:extLst>
                    <a:ext uri="{9D8B030D-6E8A-4147-A177-3AD203B41FA5}">
                      <a16:colId xmlns:a16="http://schemas.microsoft.com/office/drawing/2014/main" val="2237965744"/>
                    </a:ext>
                  </a:extLst>
                </a:gridCol>
              </a:tblGrid>
              <a:tr h="438539">
                <a:tc>
                  <a:txBody>
                    <a:bodyPr/>
                    <a:lstStyle/>
                    <a:p>
                      <a:pPr algn="ctr"/>
                      <a:r>
                        <a:rPr lang="en-US" dirty="0"/>
                        <a:t>Confusion Matrix</a:t>
                      </a:r>
                    </a:p>
                  </a:txBody>
                  <a:tcPr>
                    <a:solidFill>
                      <a:schemeClr val="tx1">
                        <a:lumMod val="95000"/>
                        <a:lumOff val="5000"/>
                      </a:schemeClr>
                    </a:solidFill>
                  </a:tcPr>
                </a:tc>
                <a:tc>
                  <a:txBody>
                    <a:bodyPr/>
                    <a:lstStyle/>
                    <a:p>
                      <a:pPr algn="ctr"/>
                      <a:r>
                        <a:rPr lang="en-US" dirty="0"/>
                        <a:t>Classification Report</a:t>
                      </a:r>
                    </a:p>
                  </a:txBody>
                  <a:tcPr>
                    <a:solidFill>
                      <a:schemeClr val="tx1">
                        <a:lumMod val="95000"/>
                        <a:lumOff val="5000"/>
                      </a:schemeClr>
                    </a:solidFill>
                  </a:tcPr>
                </a:tc>
                <a:extLst>
                  <a:ext uri="{0D108BD9-81ED-4DB2-BD59-A6C34878D82A}">
                    <a16:rowId xmlns:a16="http://schemas.microsoft.com/office/drawing/2014/main" val="1826192615"/>
                  </a:ext>
                </a:extLst>
              </a:tr>
            </a:tbl>
          </a:graphicData>
        </a:graphic>
      </p:graphicFrame>
      <p:sp>
        <p:nvSpPr>
          <p:cNvPr id="8" name="TextBox 7">
            <a:extLst>
              <a:ext uri="{FF2B5EF4-FFF2-40B4-BE49-F238E27FC236}">
                <a16:creationId xmlns:a16="http://schemas.microsoft.com/office/drawing/2014/main" id="{390A339B-E615-0DB2-B236-09B63E964FDA}"/>
              </a:ext>
            </a:extLst>
          </p:cNvPr>
          <p:cNvSpPr txBox="1"/>
          <p:nvPr/>
        </p:nvSpPr>
        <p:spPr>
          <a:xfrm>
            <a:off x="5684415" y="1178081"/>
            <a:ext cx="147942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Xception</a:t>
            </a:r>
          </a:p>
        </p:txBody>
      </p:sp>
      <p:pic>
        <p:nvPicPr>
          <p:cNvPr id="6" name="Picture 5" descr="A table of numbers with black text&#10;&#10;Description automatically generated">
            <a:extLst>
              <a:ext uri="{FF2B5EF4-FFF2-40B4-BE49-F238E27FC236}">
                <a16:creationId xmlns:a16="http://schemas.microsoft.com/office/drawing/2014/main" id="{33EE08F4-8758-3F02-9BBC-2E10E6207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449" y="3214137"/>
            <a:ext cx="4572000" cy="2463800"/>
          </a:xfrm>
          <a:prstGeom prst="rect">
            <a:avLst/>
          </a:prstGeom>
        </p:spPr>
      </p:pic>
      <p:pic>
        <p:nvPicPr>
          <p:cNvPr id="10" name="Picture 9" descr="A graph with numbers and a number in the center&#10;&#10;Description automatically generated with medium confidence">
            <a:extLst>
              <a:ext uri="{FF2B5EF4-FFF2-40B4-BE49-F238E27FC236}">
                <a16:creationId xmlns:a16="http://schemas.microsoft.com/office/drawing/2014/main" id="{9ADEC013-4DA5-6739-C7B1-6778E3CD3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845837"/>
            <a:ext cx="4572000" cy="3200400"/>
          </a:xfrm>
          <a:prstGeom prst="rect">
            <a:avLst/>
          </a:prstGeom>
        </p:spPr>
      </p:pic>
      <p:pic>
        <p:nvPicPr>
          <p:cNvPr id="11" name="Google Shape;104;p15">
            <a:extLst>
              <a:ext uri="{FF2B5EF4-FFF2-40B4-BE49-F238E27FC236}">
                <a16:creationId xmlns:a16="http://schemas.microsoft.com/office/drawing/2014/main" id="{834B5AFB-0E07-E399-E367-9CC262459EC5}"/>
              </a:ext>
            </a:extLst>
          </p:cNvPr>
          <p:cNvPicPr preferRelativeResize="0"/>
          <p:nvPr/>
        </p:nvPicPr>
        <p:blipFill rotWithShape="1">
          <a:blip r:embed="rId4"/>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56443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E0D2-3925-5871-4DE1-F90BD6E8E84A}"/>
              </a:ext>
            </a:extLst>
          </p:cNvPr>
          <p:cNvSpPr>
            <a:spLocks noGrp="1"/>
          </p:cNvSpPr>
          <p:nvPr>
            <p:ph type="title"/>
          </p:nvPr>
        </p:nvSpPr>
        <p:spPr>
          <a:xfrm>
            <a:off x="783771" y="83976"/>
            <a:ext cx="11280711" cy="727787"/>
          </a:xfrm>
        </p:spPr>
        <p:txBody>
          <a:bodyPr>
            <a:normAutofit/>
          </a:bodyPr>
          <a:lstStyle/>
          <a:p>
            <a:r>
              <a:rPr lang="en-US" sz="3600" b="1" dirty="0"/>
              <a:t>9. Evaluation Of The Models Created</a:t>
            </a:r>
            <a:endParaRPr lang="en-US" sz="36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EDED2984-40AD-5D41-80F2-D5A224A29953}"/>
              </a:ext>
            </a:extLst>
          </p:cNvPr>
          <p:cNvGraphicFramePr>
            <a:graphicFrameLocks noGrp="1"/>
          </p:cNvGraphicFramePr>
          <p:nvPr>
            <p:ph idx="1"/>
            <p:extLst>
              <p:ext uri="{D42A27DB-BD31-4B8C-83A1-F6EECF244321}">
                <p14:modId xmlns:p14="http://schemas.microsoft.com/office/powerpoint/2010/main" val="1255493285"/>
              </p:ext>
            </p:extLst>
          </p:nvPr>
        </p:nvGraphicFramePr>
        <p:xfrm>
          <a:off x="1259631" y="1864311"/>
          <a:ext cx="10328988" cy="438539"/>
        </p:xfrm>
        <a:graphic>
          <a:graphicData uri="http://schemas.openxmlformats.org/drawingml/2006/table">
            <a:tbl>
              <a:tblPr firstRow="1" bandRow="1">
                <a:tableStyleId>{5C22544A-7EE6-4342-B048-85BDC9FD1C3A}</a:tableStyleId>
              </a:tblPr>
              <a:tblGrid>
                <a:gridCol w="5214395">
                  <a:extLst>
                    <a:ext uri="{9D8B030D-6E8A-4147-A177-3AD203B41FA5}">
                      <a16:colId xmlns:a16="http://schemas.microsoft.com/office/drawing/2014/main" val="585196397"/>
                    </a:ext>
                  </a:extLst>
                </a:gridCol>
                <a:gridCol w="5114593">
                  <a:extLst>
                    <a:ext uri="{9D8B030D-6E8A-4147-A177-3AD203B41FA5}">
                      <a16:colId xmlns:a16="http://schemas.microsoft.com/office/drawing/2014/main" val="2237965744"/>
                    </a:ext>
                  </a:extLst>
                </a:gridCol>
              </a:tblGrid>
              <a:tr h="438539">
                <a:tc>
                  <a:txBody>
                    <a:bodyPr/>
                    <a:lstStyle/>
                    <a:p>
                      <a:pPr algn="ctr"/>
                      <a:r>
                        <a:rPr lang="en-US" dirty="0"/>
                        <a:t>Model Loss</a:t>
                      </a:r>
                    </a:p>
                  </a:txBody>
                  <a:tcPr>
                    <a:solidFill>
                      <a:schemeClr val="tx1">
                        <a:lumMod val="95000"/>
                        <a:lumOff val="5000"/>
                      </a:schemeClr>
                    </a:solidFill>
                  </a:tcPr>
                </a:tc>
                <a:tc>
                  <a:txBody>
                    <a:bodyPr/>
                    <a:lstStyle/>
                    <a:p>
                      <a:pPr algn="ctr"/>
                      <a:r>
                        <a:rPr lang="en-US" dirty="0"/>
                        <a:t>Accuracy</a:t>
                      </a:r>
                    </a:p>
                  </a:txBody>
                  <a:tcPr>
                    <a:solidFill>
                      <a:schemeClr val="tx1">
                        <a:lumMod val="95000"/>
                        <a:lumOff val="5000"/>
                      </a:schemeClr>
                    </a:solidFill>
                  </a:tcPr>
                </a:tc>
                <a:extLst>
                  <a:ext uri="{0D108BD9-81ED-4DB2-BD59-A6C34878D82A}">
                    <a16:rowId xmlns:a16="http://schemas.microsoft.com/office/drawing/2014/main" val="1826192615"/>
                  </a:ext>
                </a:extLst>
              </a:tr>
            </a:tbl>
          </a:graphicData>
        </a:graphic>
      </p:graphicFrame>
      <p:sp>
        <p:nvSpPr>
          <p:cNvPr id="8" name="TextBox 7">
            <a:extLst>
              <a:ext uri="{FF2B5EF4-FFF2-40B4-BE49-F238E27FC236}">
                <a16:creationId xmlns:a16="http://schemas.microsoft.com/office/drawing/2014/main" id="{390A339B-E615-0DB2-B236-09B63E964FDA}"/>
              </a:ext>
            </a:extLst>
          </p:cNvPr>
          <p:cNvSpPr txBox="1"/>
          <p:nvPr/>
        </p:nvSpPr>
        <p:spPr>
          <a:xfrm>
            <a:off x="5781686" y="1215918"/>
            <a:ext cx="144953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Xception</a:t>
            </a:r>
          </a:p>
        </p:txBody>
      </p:sp>
      <p:pic>
        <p:nvPicPr>
          <p:cNvPr id="6" name="Picture 5" descr="A graph of a graph with blue and orange lines&#10;&#10;Description automatically generated">
            <a:extLst>
              <a:ext uri="{FF2B5EF4-FFF2-40B4-BE49-F238E27FC236}">
                <a16:creationId xmlns:a16="http://schemas.microsoft.com/office/drawing/2014/main" id="{7B96D13D-A841-3BEC-C8A3-84939CC82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1" y="2489578"/>
            <a:ext cx="5003469" cy="3752602"/>
          </a:xfrm>
          <a:prstGeom prst="rect">
            <a:avLst/>
          </a:prstGeom>
        </p:spPr>
      </p:pic>
      <p:pic>
        <p:nvPicPr>
          <p:cNvPr id="10" name="Picture 9" descr="A graph of a graph&#10;&#10;Description automatically generated">
            <a:extLst>
              <a:ext uri="{FF2B5EF4-FFF2-40B4-BE49-F238E27FC236}">
                <a16:creationId xmlns:a16="http://schemas.microsoft.com/office/drawing/2014/main" id="{B30EDB38-60F5-65C7-81FE-EF5CF4565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150" y="2489578"/>
            <a:ext cx="5003469" cy="3752602"/>
          </a:xfrm>
          <a:prstGeom prst="rect">
            <a:avLst/>
          </a:prstGeom>
        </p:spPr>
      </p:pic>
      <p:pic>
        <p:nvPicPr>
          <p:cNvPr id="11" name="Google Shape;104;p15">
            <a:extLst>
              <a:ext uri="{FF2B5EF4-FFF2-40B4-BE49-F238E27FC236}">
                <a16:creationId xmlns:a16="http://schemas.microsoft.com/office/drawing/2014/main" id="{67CF1516-E1CB-6557-66CC-B2BD4ADC57FA}"/>
              </a:ext>
            </a:extLst>
          </p:cNvPr>
          <p:cNvPicPr preferRelativeResize="0"/>
          <p:nvPr/>
        </p:nvPicPr>
        <p:blipFill rotWithShape="1">
          <a:blip r:embed="rId4"/>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912022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228" y="1"/>
            <a:ext cx="10244725" cy="747394"/>
          </a:xfrm>
        </p:spPr>
        <p:txBody>
          <a:bodyPr>
            <a:normAutofit/>
          </a:bodyPr>
          <a:lstStyle/>
          <a:p>
            <a:r>
              <a:rPr lang="en-IN" sz="3600" b="1" dirty="0">
                <a:latin typeface="Times New Roman" panose="02020603050405020304" pitchFamily="18" charset="0"/>
                <a:cs typeface="Times New Roman" panose="02020603050405020304" pitchFamily="18" charset="0"/>
              </a:rPr>
              <a:t> 10. Conclusion</a:t>
            </a:r>
          </a:p>
        </p:txBody>
      </p:sp>
      <p:sp>
        <p:nvSpPr>
          <p:cNvPr id="3" name="Content Placeholder 2"/>
          <p:cNvSpPr>
            <a:spLocks noGrp="1"/>
          </p:cNvSpPr>
          <p:nvPr>
            <p:ph idx="1"/>
          </p:nvPr>
        </p:nvSpPr>
        <p:spPr>
          <a:xfrm>
            <a:off x="740228" y="747395"/>
            <a:ext cx="11451772" cy="5760084"/>
          </a:xfrm>
        </p:spPr>
        <p:txBody>
          <a:bodyPr>
            <a:normAutofit/>
          </a:bodyPr>
          <a:lstStyle/>
          <a:p>
            <a:pPr algn="just"/>
            <a:r>
              <a:rPr lang="en-US" sz="1800" dirty="0">
                <a:latin typeface="Times New Roman" panose="02020603050405020304" pitchFamily="18" charset="0"/>
                <a:cs typeface="Times New Roman" panose="02020603050405020304" pitchFamily="18" charset="0"/>
              </a:rPr>
              <a:t>The conventional diagnostic methods, relying on subjective visual examination, face limitations, including interobserver variability and unequal access to dermatological expertise. Our system addresses these challenges, offering a highly accurate and accessible solution</a:t>
            </a:r>
          </a:p>
          <a:p>
            <a:pPr algn="just"/>
            <a:r>
              <a:rPr lang="en-US" sz="1800" dirty="0">
                <a:latin typeface="Times New Roman" panose="02020603050405020304" pitchFamily="18" charset="0"/>
                <a:cs typeface="Times New Roman" panose="02020603050405020304" pitchFamily="18" charset="0"/>
              </a:rPr>
              <a:t>The potential impact of our work is substantial. Our system's accuracy in identifying skin lesions and distinguishing between benign and malignant cases is promising. By incorporating user-friendly interfaces, like smartphone applications, we empower individuals to conduct self-examinations, facilitating early detection.</a:t>
            </a:r>
          </a:p>
          <a:p>
            <a:pPr algn="just"/>
            <a:r>
              <a:rPr lang="en-US" sz="1800" dirty="0">
                <a:latin typeface="Times New Roman" panose="02020603050405020304" pitchFamily="18" charset="0"/>
                <a:cs typeface="Times New Roman" panose="02020603050405020304" pitchFamily="18" charset="0"/>
              </a:rPr>
              <a:t>Beyond healthcare, our research holds the promise of reducing the economic burden on healthcare systems, improving patient outcomes, and enhancing the overall quality of life for skin cancer patients. Timely diagnosis and intervention increase the likelihood of successful treatment, potentially saving lives.</a:t>
            </a:r>
          </a:p>
          <a:p>
            <a:pPr algn="just"/>
            <a:r>
              <a:rPr lang="en-US" sz="1800" dirty="0">
                <a:latin typeface="Times New Roman" panose="02020603050405020304" pitchFamily="18" charset="0"/>
                <a:cs typeface="Times New Roman" panose="02020603050405020304" pitchFamily="18" charset="0"/>
              </a:rPr>
              <a:t>As we conclude, we recognize our work as a significant step in the fight against skin cancer, but not the final destination. Continuous research, algorithm refinement, and large-scale clinical trials are necessary to validate and enhance the system's performance.</a:t>
            </a:r>
          </a:p>
          <a:p>
            <a:pPr marL="0" indent="0" algn="just">
              <a:buNone/>
            </a:pPr>
            <a:endParaRPr lang="en-US" sz="1800" dirty="0">
              <a:latin typeface="Times New Roman" panose="02020603050405020304" pitchFamily="18" charset="0"/>
              <a:cs typeface="Times New Roman" panose="02020603050405020304" pitchFamily="18" charset="0"/>
            </a:endParaRPr>
          </a:p>
        </p:txBody>
      </p:sp>
      <p:pic>
        <p:nvPicPr>
          <p:cNvPr id="4" name="Google Shape;104;p15"/>
          <p:cNvPicPr preferRelativeResize="0"/>
          <p:nvPr/>
        </p:nvPicPr>
        <p:blipFill rotWithShape="1">
          <a:blip r:embed="rId2"/>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2807722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F299-E3FD-C63C-2FCB-5DD70198FF12}"/>
              </a:ext>
            </a:extLst>
          </p:cNvPr>
          <p:cNvSpPr>
            <a:spLocks noGrp="1"/>
          </p:cNvSpPr>
          <p:nvPr>
            <p:ph type="title"/>
          </p:nvPr>
        </p:nvSpPr>
        <p:spPr>
          <a:xfrm>
            <a:off x="791852" y="75414"/>
            <a:ext cx="11076494" cy="716438"/>
          </a:xfrm>
        </p:spPr>
        <p:txBody>
          <a:bodyPr>
            <a:normAutofit/>
          </a:bodyPr>
          <a:lstStyle/>
          <a:p>
            <a:r>
              <a:rPr lang="en-US" sz="3600" b="1" dirty="0">
                <a:latin typeface="Times New Roman" panose="02020603050405020304" pitchFamily="18" charset="0"/>
                <a:cs typeface="Times New Roman" panose="02020603050405020304" pitchFamily="18" charset="0"/>
              </a:rPr>
              <a:t>11. Conference Details</a:t>
            </a:r>
          </a:p>
        </p:txBody>
      </p:sp>
      <p:pic>
        <p:nvPicPr>
          <p:cNvPr id="4" name="Content Placeholder 3">
            <a:extLst>
              <a:ext uri="{FF2B5EF4-FFF2-40B4-BE49-F238E27FC236}">
                <a16:creationId xmlns:a16="http://schemas.microsoft.com/office/drawing/2014/main" id="{99565226-D7A4-1456-8BBF-50073EEF91AA}"/>
              </a:ext>
            </a:extLst>
          </p:cNvPr>
          <p:cNvPicPr>
            <a:picLocks noGrp="1" noChangeAspect="1"/>
          </p:cNvPicPr>
          <p:nvPr>
            <p:ph idx="1"/>
          </p:nvPr>
        </p:nvPicPr>
        <p:blipFill>
          <a:blip r:embed="rId2"/>
          <a:stretch>
            <a:fillRect/>
          </a:stretch>
        </p:blipFill>
        <p:spPr>
          <a:xfrm>
            <a:off x="1368564" y="1023200"/>
            <a:ext cx="10107067" cy="5396453"/>
          </a:xfrm>
          <a:prstGeom prst="rect">
            <a:avLst/>
          </a:prstGeom>
        </p:spPr>
      </p:pic>
      <p:pic>
        <p:nvPicPr>
          <p:cNvPr id="5" name="Google Shape;104;p15">
            <a:extLst>
              <a:ext uri="{FF2B5EF4-FFF2-40B4-BE49-F238E27FC236}">
                <a16:creationId xmlns:a16="http://schemas.microsoft.com/office/drawing/2014/main" id="{29B4E353-AB94-C04A-9FDD-A75451E9D66A}"/>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1801404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EE82-BCAB-29C5-5969-FEF4D4B2F17A}"/>
              </a:ext>
            </a:extLst>
          </p:cNvPr>
          <p:cNvSpPr>
            <a:spLocks noGrp="1"/>
          </p:cNvSpPr>
          <p:nvPr>
            <p:ph type="title"/>
          </p:nvPr>
        </p:nvSpPr>
        <p:spPr>
          <a:xfrm>
            <a:off x="782425" y="65988"/>
            <a:ext cx="11189616" cy="678730"/>
          </a:xfrm>
        </p:spPr>
        <p:txBody>
          <a:bodyPr>
            <a:normAutofit/>
          </a:bodyPr>
          <a:lstStyle/>
          <a:p>
            <a:r>
              <a:rPr lang="en-US" sz="3600" b="1" dirty="0">
                <a:latin typeface="Times New Roman" panose="02020603050405020304" pitchFamily="18" charset="0"/>
                <a:cs typeface="Times New Roman" panose="02020603050405020304" pitchFamily="18" charset="0"/>
              </a:rPr>
              <a:t>12. Acceptance Letter</a:t>
            </a:r>
          </a:p>
        </p:txBody>
      </p:sp>
      <p:pic>
        <p:nvPicPr>
          <p:cNvPr id="5" name="Content Placeholder 4">
            <a:extLst>
              <a:ext uri="{FF2B5EF4-FFF2-40B4-BE49-F238E27FC236}">
                <a16:creationId xmlns:a16="http://schemas.microsoft.com/office/drawing/2014/main" id="{03325517-8A03-6CBA-92BC-D332E829EB8B}"/>
              </a:ext>
            </a:extLst>
          </p:cNvPr>
          <p:cNvPicPr>
            <a:picLocks noGrp="1" noChangeAspect="1"/>
          </p:cNvPicPr>
          <p:nvPr>
            <p:ph idx="1"/>
          </p:nvPr>
        </p:nvPicPr>
        <p:blipFill>
          <a:blip r:embed="rId2"/>
          <a:stretch>
            <a:fillRect/>
          </a:stretch>
        </p:blipFill>
        <p:spPr>
          <a:xfrm>
            <a:off x="3412503" y="489500"/>
            <a:ext cx="5015060" cy="6302512"/>
          </a:xfrm>
        </p:spPr>
      </p:pic>
      <p:pic>
        <p:nvPicPr>
          <p:cNvPr id="6" name="Google Shape;104;p15">
            <a:extLst>
              <a:ext uri="{FF2B5EF4-FFF2-40B4-BE49-F238E27FC236}">
                <a16:creationId xmlns:a16="http://schemas.microsoft.com/office/drawing/2014/main" id="{58DDBEC2-CAEE-D8C5-BF4D-CC47A540E67A}"/>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614784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C755-9350-33F2-4775-63FEF530A92B}"/>
              </a:ext>
            </a:extLst>
          </p:cNvPr>
          <p:cNvSpPr>
            <a:spLocks noGrp="1"/>
          </p:cNvSpPr>
          <p:nvPr>
            <p:ph type="title"/>
          </p:nvPr>
        </p:nvSpPr>
        <p:spPr>
          <a:xfrm>
            <a:off x="782425" y="84841"/>
            <a:ext cx="11265031" cy="763571"/>
          </a:xfrm>
        </p:spPr>
        <p:txBody>
          <a:bodyPr>
            <a:normAutofit/>
          </a:bodyPr>
          <a:lstStyle/>
          <a:p>
            <a:r>
              <a:rPr lang="en-US" sz="3600" b="1" dirty="0"/>
              <a:t>13. Certificate of Presentation</a:t>
            </a:r>
          </a:p>
        </p:txBody>
      </p:sp>
      <p:pic>
        <p:nvPicPr>
          <p:cNvPr id="5" name="Content Placeholder 4" descr="A close-up of a certificate&#10;&#10;Description automatically generated">
            <a:extLst>
              <a:ext uri="{FF2B5EF4-FFF2-40B4-BE49-F238E27FC236}">
                <a16:creationId xmlns:a16="http://schemas.microsoft.com/office/drawing/2014/main" id="{22183A42-37AE-082B-057C-BA6E175E68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5089" y="1162061"/>
            <a:ext cx="7041821" cy="5310481"/>
          </a:xfrm>
        </p:spPr>
      </p:pic>
      <p:pic>
        <p:nvPicPr>
          <p:cNvPr id="6" name="Google Shape;104;p15">
            <a:extLst>
              <a:ext uri="{FF2B5EF4-FFF2-40B4-BE49-F238E27FC236}">
                <a16:creationId xmlns:a16="http://schemas.microsoft.com/office/drawing/2014/main" id="{8846E9E9-9FE8-D7F5-DA12-0ABEB230A3EF}"/>
              </a:ext>
            </a:extLst>
          </p:cNvPr>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57800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342" y="0"/>
            <a:ext cx="9655629" cy="747396"/>
          </a:xfrm>
        </p:spPr>
        <p:txBody>
          <a:bodyPr>
            <a:noAutofit/>
          </a:bodyPr>
          <a:lstStyle/>
          <a:p>
            <a:r>
              <a:rPr lang="en-US" sz="3600" b="1" dirty="0">
                <a:latin typeface="Times New Roman" panose="02020603050405020304" pitchFamily="18" charset="0"/>
                <a:cs typeface="Times New Roman" panose="02020603050405020304" pitchFamily="18" charset="0"/>
              </a:rPr>
              <a:t> 1. Introduction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29342" y="936171"/>
            <a:ext cx="10918372" cy="5774597"/>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Title: </a:t>
            </a:r>
            <a:r>
              <a:rPr lang="en-IN" sz="1800" b="1" dirty="0">
                <a:effectLst/>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cs typeface="Times New Roman" panose="02020603050405020304" pitchFamily="18" charset="0"/>
              </a:rPr>
              <a:t>Skin Cancer Prediction Using Deep Learning Techniques / AI-Driven Skin Cancer Detection for Early Intervention using Deep Learning. </a:t>
            </a:r>
          </a:p>
          <a:p>
            <a:pPr marL="0" indent="0">
              <a:buNone/>
            </a:pPr>
            <a:endParaRPr lang="en-IN" sz="1800" dirty="0">
              <a:effectLst/>
              <a:latin typeface="Times New Roman" panose="02020603050405020304" pitchFamily="18" charset="0"/>
              <a:cs typeface="Times New Roman" panose="02020603050405020304" pitchFamily="18" charset="0"/>
            </a:endParaRPr>
          </a:p>
          <a:p>
            <a:pPr lvl="1"/>
            <a:r>
              <a:rPr lang="en-IN" sz="1800" dirty="0">
                <a:effectLst/>
                <a:latin typeface="Times New Roman" panose="02020603050405020304" pitchFamily="18" charset="0"/>
                <a:cs typeface="Times New Roman" panose="02020603050405020304" pitchFamily="18" charset="0"/>
              </a:rPr>
              <a:t>Skin cancer is one of the most rapidly spreading illnesses in the world and has become formidable global health challenge, with its incidence steadily increasing and posing significant health and economic burdens.</a:t>
            </a:r>
            <a:endParaRPr lang="en-IN" sz="1800" dirty="0">
              <a:latin typeface="Times New Roman" panose="02020603050405020304" pitchFamily="18" charset="0"/>
              <a:cs typeface="Times New Roman" panose="02020603050405020304" pitchFamily="18" charset="0"/>
            </a:endParaRPr>
          </a:p>
          <a:p>
            <a:pPr lvl="1" algn="just"/>
            <a:r>
              <a:rPr lang="en-IN" sz="1800" dirty="0">
                <a:latin typeface="Times New Roman" panose="02020603050405020304" pitchFamily="18" charset="0"/>
                <a:cs typeface="Times New Roman" panose="02020603050405020304" pitchFamily="18" charset="0"/>
              </a:rPr>
              <a:t>Early detection and accurate classification of skin cancer are pivotal for improving patient outcomes and addressing the evolving landscape of this disease</a:t>
            </a:r>
            <a:endParaRPr lang="en-US" sz="1800" dirty="0">
              <a:latin typeface="Times New Roman" panose="02020603050405020304" pitchFamily="18" charset="0"/>
              <a:cs typeface="Times New Roman" panose="02020603050405020304" pitchFamily="18" charset="0"/>
            </a:endParaRPr>
          </a:p>
          <a:p>
            <a:pPr lvl="1" algn="just"/>
            <a:r>
              <a:rPr lang="en-IN" sz="1800" dirty="0">
                <a:latin typeface="Times New Roman" panose="02020603050405020304" pitchFamily="18" charset="0"/>
                <a:cs typeface="Times New Roman" panose="02020603050405020304" pitchFamily="18" charset="0"/>
              </a:rPr>
              <a:t>In response to this pressing need, our research project seeks to develop an innovative and robust system for the detection and classification of skin lesions, utilizing cutting-edge computer vision and machine learning technologies.</a:t>
            </a:r>
          </a:p>
        </p:txBody>
      </p:sp>
      <p:pic>
        <p:nvPicPr>
          <p:cNvPr id="4" name="Google Shape;104;p15"/>
          <p:cNvPicPr preferRelativeResize="0"/>
          <p:nvPr/>
        </p:nvPicPr>
        <p:blipFill rotWithShape="1">
          <a:blip r:embed="rId2"/>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1825716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229" y="0"/>
            <a:ext cx="9599295" cy="747396"/>
          </a:xfrm>
        </p:spPr>
        <p:txBody>
          <a:bodyPr>
            <a:normAutofit/>
          </a:bodyPr>
          <a:lstStyle/>
          <a:p>
            <a:r>
              <a:rPr lang="en-IN" sz="3600" b="1" dirty="0">
                <a:latin typeface="Times New Roman" panose="02020603050405020304" pitchFamily="18" charset="0"/>
                <a:cs typeface="Times New Roman" panose="02020603050405020304" pitchFamily="18" charset="0"/>
              </a:rPr>
              <a:t> 14. References</a:t>
            </a:r>
          </a:p>
        </p:txBody>
      </p:sp>
      <p:sp>
        <p:nvSpPr>
          <p:cNvPr id="3" name="Content Placeholder 2"/>
          <p:cNvSpPr>
            <a:spLocks noGrp="1"/>
          </p:cNvSpPr>
          <p:nvPr>
            <p:ph idx="1"/>
          </p:nvPr>
        </p:nvSpPr>
        <p:spPr>
          <a:xfrm>
            <a:off x="740228" y="747395"/>
            <a:ext cx="11382011" cy="5954487"/>
          </a:xfrm>
        </p:spPr>
        <p:txBody>
          <a:bodyPr>
            <a:noAutofit/>
          </a:bodyPr>
          <a:lstStyle/>
          <a:p>
            <a:pPr marL="342900" lvl="0" indent="-342900">
              <a:lnSpc>
                <a:spcPct val="115000"/>
              </a:lnSpc>
              <a:buFont typeface="+mj-lt"/>
              <a:buAutoNum type="arabicPeriod"/>
            </a:pP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 Raja </a:t>
            </a:r>
            <a:r>
              <a:rPr lang="en-IN"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Sekar</a:t>
            </a: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Y </a:t>
            </a:r>
            <a:r>
              <a:rPr lang="en-IN"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Jagan</a:t>
            </a: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Mohan Reddy; K Nani; C Sai </a:t>
            </a:r>
            <a:r>
              <a:rPr lang="en-IN"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Prathap</a:t>
            </a: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Reddy; K Chiranjeevi; K Vikram, “Skin Cancer Prediction Using Deep Learning Techniques”, 2023 4th International Conference on Signal Processing and Communication (ICSPC), IEEE Conference, 2023.</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R. R. </a:t>
            </a:r>
            <a:r>
              <a:rPr lang="en-IN" dirty="0" err="1">
                <a:effectLst/>
                <a:latin typeface="Times New Roman" panose="02020603050405020304" pitchFamily="18" charset="0"/>
                <a:ea typeface="Times New Roman" panose="02020603050405020304" pitchFamily="18" charset="0"/>
                <a:cs typeface="Times New Roman" panose="02020603050405020304" pitchFamily="18" charset="0"/>
              </a:rPr>
              <a:t>Sekar</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Y. J. M. Reddy, K. Nani, C. S. P. Reddy, K. Chiranjeevi and K. Vikram, "Skin Cancer Prediction Using Deep Learning Techniques," 2023 4th International Conference on Signal Processing and Communication (ICSPC), Coimbatore, India, 2023, pp. 28-31, </a:t>
            </a:r>
            <a:r>
              <a:rPr lang="en-IN"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10.1109/ICSPC57692.2023.10126035.</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Magdy, H. Hussein, R. F. Abdel-Kader and K. A. E. Salam, "Performance Enhancement of Skin Cancer Classification Using Computer Vision," in IEEE Access, vol. 11, pp. 72120-72133, 2023, </a:t>
            </a:r>
            <a:r>
              <a:rPr lang="en-IN"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10.1109/ACCESS.2023.3294974.</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pPr>
            <a:r>
              <a:rPr lang="en-IN"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Li, </a:t>
            </a:r>
            <a:r>
              <a:rPr lang="en-IN"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Zhenwei</a:t>
            </a:r>
            <a:r>
              <a:rPr lang="en-IN"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Qing Ji, </a:t>
            </a:r>
            <a:r>
              <a:rPr lang="en-IN"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Xiaoli</a:t>
            </a:r>
            <a:r>
              <a:rPr lang="en-IN"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Yang, Yu Zhou, and </a:t>
            </a:r>
            <a:r>
              <a:rPr lang="en-IN"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Shulong</a:t>
            </a:r>
            <a:r>
              <a:rPr lang="en-IN"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Zhi</a:t>
            </a:r>
            <a:r>
              <a:rPr lang="en-IN"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2023. "An Identification Method of Feature Interpretation for Melanoma Using Machine Learning" </a:t>
            </a:r>
            <a:r>
              <a:rPr lang="en-IN"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Applied Sciences</a:t>
            </a:r>
            <a:r>
              <a:rPr lang="en-IN"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13, no. 18: 10076. </a:t>
            </a:r>
            <a:r>
              <a:rPr lang="en-IN"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https://doi.org/10.3390/app131810076</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4" name="Google Shape;104;p15"/>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2129561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343" y="0"/>
            <a:ext cx="9844496" cy="747395"/>
          </a:xfrm>
        </p:spPr>
        <p:txBody>
          <a:bodyPr>
            <a:normAutofit/>
          </a:bodyPr>
          <a:lstStyle/>
          <a:p>
            <a:r>
              <a:rPr lang="en-IN" sz="3600" b="1" dirty="0">
                <a:latin typeface="Times New Roman" panose="02020603050405020304" pitchFamily="18" charset="0"/>
                <a:cs typeface="Times New Roman" panose="02020603050405020304" pitchFamily="18" charset="0"/>
              </a:rPr>
              <a:t> 14. References</a:t>
            </a:r>
          </a:p>
        </p:txBody>
      </p:sp>
      <p:sp>
        <p:nvSpPr>
          <p:cNvPr id="3" name="Content Placeholder 2"/>
          <p:cNvSpPr>
            <a:spLocks noGrp="1"/>
          </p:cNvSpPr>
          <p:nvPr>
            <p:ph idx="1"/>
          </p:nvPr>
        </p:nvSpPr>
        <p:spPr>
          <a:xfrm>
            <a:off x="729342" y="747395"/>
            <a:ext cx="11392897" cy="6023519"/>
          </a:xfrm>
        </p:spPr>
        <p:txBody>
          <a:bodyPr>
            <a:normAutofit/>
          </a:bodyPr>
          <a:lstStyle/>
          <a:p>
            <a:pPr marL="342900" lvl="0" indent="-342900">
              <a:lnSpc>
                <a:spcPct val="115000"/>
              </a:lnSpc>
              <a:buFont typeface="+mj-lt"/>
              <a:buAutoNum type="arabicPeriod" startAt="5"/>
            </a:pPr>
            <a:r>
              <a:rPr lang="en-IN" dirty="0">
                <a:effectLst/>
                <a:latin typeface="Times New Roman" panose="02020603050405020304" pitchFamily="18" charset="0"/>
                <a:ea typeface="Times New Roman" panose="02020603050405020304" pitchFamily="18" charset="0"/>
              </a:rPr>
              <a:t>K. </a:t>
            </a:r>
            <a:r>
              <a:rPr lang="en-IN" dirty="0" err="1">
                <a:effectLst/>
                <a:latin typeface="Times New Roman" panose="02020603050405020304" pitchFamily="18" charset="0"/>
                <a:ea typeface="Times New Roman" panose="02020603050405020304" pitchFamily="18" charset="0"/>
              </a:rPr>
              <a:t>Mridha</a:t>
            </a:r>
            <a:r>
              <a:rPr lang="en-IN" dirty="0">
                <a:effectLst/>
                <a:latin typeface="Times New Roman" panose="02020603050405020304" pitchFamily="18" charset="0"/>
                <a:ea typeface="Times New Roman" panose="02020603050405020304" pitchFamily="18" charset="0"/>
              </a:rPr>
              <a:t>, M. M. Uddin, J. Shin, S. Khadka and M. F. </a:t>
            </a:r>
            <a:r>
              <a:rPr lang="en-IN" dirty="0" err="1">
                <a:effectLst/>
                <a:latin typeface="Times New Roman" panose="02020603050405020304" pitchFamily="18" charset="0"/>
                <a:ea typeface="Times New Roman" panose="02020603050405020304" pitchFamily="18" charset="0"/>
              </a:rPr>
              <a:t>Mridha</a:t>
            </a:r>
            <a:r>
              <a:rPr lang="en-IN" dirty="0">
                <a:effectLst/>
                <a:latin typeface="Times New Roman" panose="02020603050405020304" pitchFamily="18" charset="0"/>
                <a:ea typeface="Times New Roman" panose="02020603050405020304" pitchFamily="18" charset="0"/>
              </a:rPr>
              <a:t>, "An Interpretable Skin Cancer Classification Using Optimized Convolutional Neural Network for a Smart Healthcare System," in IEEE Access, vol. 11, pp. 41003-41018, 2023, </a:t>
            </a:r>
            <a:r>
              <a:rPr lang="en-IN" dirty="0" err="1">
                <a:effectLst/>
                <a:latin typeface="Times New Roman" panose="02020603050405020304" pitchFamily="18" charset="0"/>
                <a:ea typeface="Times New Roman" panose="02020603050405020304" pitchFamily="18" charset="0"/>
              </a:rPr>
              <a:t>doi</a:t>
            </a:r>
            <a:r>
              <a:rPr lang="en-IN" dirty="0">
                <a:effectLst/>
                <a:latin typeface="Times New Roman" panose="02020603050405020304" pitchFamily="18" charset="0"/>
                <a:ea typeface="Times New Roman" panose="02020603050405020304" pitchFamily="18" charset="0"/>
              </a:rPr>
              <a:t>: 10.1109/ACCESS.2023.3269694.</a:t>
            </a:r>
            <a:endParaRPr lang="en-IN" dirty="0">
              <a:effectLst/>
              <a:latin typeface="Calibri" panose="020F0502020204030204" pitchFamily="34" charset="0"/>
              <a:ea typeface="Calibri" panose="020F0502020204030204" pitchFamily="34" charset="0"/>
            </a:endParaRPr>
          </a:p>
          <a:p>
            <a:pPr marL="342900" lvl="0" indent="-342900">
              <a:lnSpc>
                <a:spcPct val="115000"/>
              </a:lnSpc>
              <a:buFont typeface="+mj-lt"/>
              <a:buAutoNum type="arabicPeriod" startAt="5"/>
            </a:pPr>
            <a:r>
              <a:rPr lang="en-IN" dirty="0">
                <a:effectLst/>
                <a:latin typeface="Times New Roman" panose="02020603050405020304" pitchFamily="18" charset="0"/>
                <a:ea typeface="Times New Roman" panose="02020603050405020304" pitchFamily="18" charset="0"/>
              </a:rPr>
              <a:t>Mohammad Ali </a:t>
            </a:r>
            <a:r>
              <a:rPr lang="en-IN" dirty="0" err="1">
                <a:effectLst/>
                <a:latin typeface="Times New Roman" panose="02020603050405020304" pitchFamily="18" charset="0"/>
                <a:ea typeface="Times New Roman" panose="02020603050405020304" pitchFamily="18" charset="0"/>
              </a:rPr>
              <a:t>Kadampur</a:t>
            </a:r>
            <a:r>
              <a:rPr lang="en-IN" dirty="0">
                <a:effectLst/>
                <a:latin typeface="Times New Roman" panose="02020603050405020304" pitchFamily="18" charset="0"/>
                <a:ea typeface="Times New Roman" panose="02020603050405020304" pitchFamily="18" charset="0"/>
              </a:rPr>
              <a:t>, </a:t>
            </a:r>
            <a:r>
              <a:rPr lang="en-IN" dirty="0" err="1">
                <a:effectLst/>
                <a:latin typeface="Times New Roman" panose="02020603050405020304" pitchFamily="18" charset="0"/>
                <a:ea typeface="Times New Roman" panose="02020603050405020304" pitchFamily="18" charset="0"/>
              </a:rPr>
              <a:t>Sulaiman</a:t>
            </a:r>
            <a:r>
              <a:rPr lang="en-IN" dirty="0">
                <a:effectLst/>
                <a:latin typeface="Times New Roman" panose="02020603050405020304" pitchFamily="18" charset="0"/>
                <a:ea typeface="Times New Roman" panose="02020603050405020304" pitchFamily="18" charset="0"/>
              </a:rPr>
              <a:t> Al </a:t>
            </a:r>
            <a:r>
              <a:rPr lang="en-IN" dirty="0" err="1">
                <a:effectLst/>
                <a:latin typeface="Times New Roman" panose="02020603050405020304" pitchFamily="18" charset="0"/>
                <a:ea typeface="Times New Roman" panose="02020603050405020304" pitchFamily="18" charset="0"/>
              </a:rPr>
              <a:t>Riyaee,Skin</a:t>
            </a:r>
            <a:r>
              <a:rPr lang="en-IN" dirty="0">
                <a:effectLst/>
                <a:latin typeface="Times New Roman" panose="02020603050405020304" pitchFamily="18" charset="0"/>
                <a:ea typeface="Times New Roman" panose="02020603050405020304" pitchFamily="18" charset="0"/>
              </a:rPr>
              <a:t> cancer detection: Applying a deep learning based model driven architecture in the cloud for classifying dermal cell </a:t>
            </a:r>
            <a:r>
              <a:rPr lang="en-IN" dirty="0" err="1">
                <a:effectLst/>
                <a:latin typeface="Times New Roman" panose="02020603050405020304" pitchFamily="18" charset="0"/>
                <a:ea typeface="Times New Roman" panose="02020603050405020304" pitchFamily="18" charset="0"/>
              </a:rPr>
              <a:t>images,Informatics</a:t>
            </a:r>
            <a:r>
              <a:rPr lang="en-IN" dirty="0">
                <a:effectLst/>
                <a:latin typeface="Times New Roman" panose="02020603050405020304" pitchFamily="18" charset="0"/>
                <a:ea typeface="Times New Roman" panose="02020603050405020304" pitchFamily="18" charset="0"/>
              </a:rPr>
              <a:t> in Medicine </a:t>
            </a:r>
            <a:r>
              <a:rPr lang="en-IN" dirty="0" err="1">
                <a:effectLst/>
                <a:latin typeface="Times New Roman" panose="02020603050405020304" pitchFamily="18" charset="0"/>
                <a:ea typeface="Times New Roman" panose="02020603050405020304" pitchFamily="18" charset="0"/>
              </a:rPr>
              <a:t>Unlocked,Volume</a:t>
            </a:r>
            <a:r>
              <a:rPr lang="en-IN" dirty="0">
                <a:effectLst/>
                <a:latin typeface="Times New Roman" panose="02020603050405020304" pitchFamily="18" charset="0"/>
                <a:ea typeface="Times New Roman" panose="02020603050405020304" pitchFamily="18" charset="0"/>
              </a:rPr>
              <a:t> 18,2020,100282,ISSN 2352-9148,https://</a:t>
            </a:r>
            <a:r>
              <a:rPr lang="en-IN" dirty="0" err="1">
                <a:effectLst/>
                <a:latin typeface="Times New Roman" panose="02020603050405020304" pitchFamily="18" charset="0"/>
                <a:ea typeface="Times New Roman" panose="02020603050405020304" pitchFamily="18" charset="0"/>
              </a:rPr>
              <a:t>doi.org</a:t>
            </a:r>
            <a:r>
              <a:rPr lang="en-IN" dirty="0">
                <a:effectLst/>
                <a:latin typeface="Times New Roman" panose="02020603050405020304" pitchFamily="18" charset="0"/>
                <a:ea typeface="Times New Roman" panose="02020603050405020304" pitchFamily="18" charset="0"/>
              </a:rPr>
              <a:t>/10.1016/j.imu.2019.100282.</a:t>
            </a:r>
            <a:endParaRPr lang="en-IN"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Font typeface="+mj-lt"/>
              <a:buAutoNum type="arabicPeriod" startAt="5"/>
            </a:pPr>
            <a:r>
              <a:rPr lang="en-IN" dirty="0">
                <a:effectLst/>
                <a:latin typeface="Times New Roman" panose="02020603050405020304" pitchFamily="18" charset="0"/>
                <a:ea typeface="Times New Roman" panose="02020603050405020304" pitchFamily="18" charset="0"/>
              </a:rPr>
              <a:t>L. Wei, K. Ding and H. Hu, "Automatic Skin Cancer Detection in Dermoscopy Images Based on Ensemble Lightweight Deep Learning Network," in IEEE Access, vol. 8, pp. 99633-99647, 2020, </a:t>
            </a:r>
            <a:r>
              <a:rPr lang="en-IN" dirty="0" err="1">
                <a:effectLst/>
                <a:latin typeface="Times New Roman" panose="02020603050405020304" pitchFamily="18" charset="0"/>
                <a:ea typeface="Times New Roman" panose="02020603050405020304" pitchFamily="18" charset="0"/>
              </a:rPr>
              <a:t>doi</a:t>
            </a:r>
            <a:r>
              <a:rPr lang="en-IN" dirty="0">
                <a:effectLst/>
                <a:latin typeface="Times New Roman" panose="02020603050405020304" pitchFamily="18" charset="0"/>
                <a:ea typeface="Times New Roman" panose="02020603050405020304" pitchFamily="18" charset="0"/>
              </a:rPr>
              <a:t>: 10.1109/ACCESS.2020.2997710.</a:t>
            </a:r>
          </a:p>
          <a:p>
            <a:pPr marL="342900" lvl="0" indent="-342900">
              <a:lnSpc>
                <a:spcPct val="115000"/>
              </a:lnSpc>
              <a:spcAft>
                <a:spcPts val="1000"/>
              </a:spcAft>
              <a:buFont typeface="+mj-lt"/>
              <a:buAutoNum type="arabicPeriod" startAt="5"/>
            </a:pPr>
            <a:r>
              <a:rPr lang="en-IN" dirty="0" err="1">
                <a:solidFill>
                  <a:srgbClr val="333333"/>
                </a:solidFill>
                <a:effectLst/>
                <a:latin typeface="Times New Roman" panose="02020603050405020304" pitchFamily="18" charset="0"/>
                <a:ea typeface="Calibri" panose="020F0502020204030204" pitchFamily="34" charset="0"/>
              </a:rPr>
              <a:t>Felmingham</a:t>
            </a:r>
            <a:r>
              <a:rPr lang="en-IN" dirty="0">
                <a:solidFill>
                  <a:srgbClr val="333333"/>
                </a:solidFill>
                <a:effectLst/>
                <a:latin typeface="Times New Roman" panose="02020603050405020304" pitchFamily="18" charset="0"/>
                <a:ea typeface="Calibri" panose="020F0502020204030204" pitchFamily="34" charset="0"/>
              </a:rPr>
              <a:t>, C.M., Adler, N.R., Ge, Z. </a:t>
            </a:r>
            <a:r>
              <a:rPr lang="en-IN" i="1" dirty="0">
                <a:solidFill>
                  <a:srgbClr val="333333"/>
                </a:solidFill>
                <a:effectLst/>
                <a:latin typeface="Times New Roman" panose="02020603050405020304" pitchFamily="18" charset="0"/>
                <a:ea typeface="Calibri" panose="020F0502020204030204" pitchFamily="34" charset="0"/>
              </a:rPr>
              <a:t>et al.</a:t>
            </a:r>
            <a:r>
              <a:rPr lang="en-IN" dirty="0">
                <a:solidFill>
                  <a:srgbClr val="333333"/>
                </a:solidFill>
                <a:effectLst/>
                <a:latin typeface="Times New Roman" panose="02020603050405020304" pitchFamily="18" charset="0"/>
                <a:ea typeface="Calibri" panose="020F0502020204030204" pitchFamily="34" charset="0"/>
              </a:rPr>
              <a:t> The Importance of Incorporating Human Factors in the Design and Implementation of Artificial Intelligence for Skin Cancer Diagnosis in the Real World. </a:t>
            </a:r>
            <a:r>
              <a:rPr lang="en-IN" i="1" dirty="0">
                <a:solidFill>
                  <a:srgbClr val="333333"/>
                </a:solidFill>
                <a:effectLst/>
                <a:latin typeface="Times New Roman" panose="02020603050405020304" pitchFamily="18" charset="0"/>
                <a:ea typeface="Calibri" panose="020F0502020204030204" pitchFamily="34" charset="0"/>
              </a:rPr>
              <a:t>Am J Clin Dermatol</a:t>
            </a:r>
            <a:r>
              <a:rPr lang="en-IN" dirty="0">
                <a:solidFill>
                  <a:srgbClr val="333333"/>
                </a:solidFill>
                <a:effectLst/>
                <a:latin typeface="Times New Roman" panose="02020603050405020304" pitchFamily="18" charset="0"/>
                <a:ea typeface="Calibri" panose="020F0502020204030204" pitchFamily="34" charset="0"/>
              </a:rPr>
              <a:t> 22, 233–242 (2021). </a:t>
            </a:r>
            <a:r>
              <a:rPr lang="en-IN" u="sng" dirty="0">
                <a:solidFill>
                  <a:srgbClr val="0000FF"/>
                </a:solidFill>
                <a:effectLst/>
                <a:latin typeface="Times New Roman" panose="02020603050405020304" pitchFamily="18" charset="0"/>
                <a:ea typeface="Calibri" panose="020F0502020204030204" pitchFamily="34" charset="0"/>
                <a:hlinkClick r:id="rId2"/>
              </a:rPr>
              <a:t>https://doi.org/10.1007/s40257-020-00574-4</a:t>
            </a:r>
            <a:br>
              <a:rPr lang="en-IN" dirty="0">
                <a:solidFill>
                  <a:srgbClr val="333333"/>
                </a:solidFill>
                <a:effectLst/>
                <a:latin typeface="Times New Roman" panose="02020603050405020304" pitchFamily="18" charset="0"/>
                <a:ea typeface="Calibri" panose="020F0502020204030204" pitchFamily="34" charset="0"/>
              </a:rPr>
            </a:br>
            <a:endParaRPr lang="en-US" dirty="0">
              <a:latin typeface="Times New Roman" panose="02020603050405020304" pitchFamily="18" charset="0"/>
              <a:cs typeface="Times New Roman" panose="02020603050405020304" pitchFamily="18" charset="0"/>
            </a:endParaRPr>
          </a:p>
        </p:txBody>
      </p:sp>
      <p:pic>
        <p:nvPicPr>
          <p:cNvPr id="4" name="Google Shape;104;p15"/>
          <p:cNvPicPr preferRelativeResize="0"/>
          <p:nvPr/>
        </p:nvPicPr>
        <p:blipFill rotWithShape="1">
          <a:blip r:embed="rId3"/>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529210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457" y="0"/>
            <a:ext cx="9855382" cy="747395"/>
          </a:xfrm>
        </p:spPr>
        <p:txBody>
          <a:bodyPr>
            <a:normAutofit/>
          </a:bodyPr>
          <a:lstStyle/>
          <a:p>
            <a:r>
              <a:rPr lang="en-IN" sz="3600" b="1" dirty="0">
                <a:latin typeface="Times New Roman" panose="02020603050405020304" pitchFamily="18" charset="0"/>
                <a:cs typeface="Times New Roman" panose="02020603050405020304" pitchFamily="18" charset="0"/>
              </a:rPr>
              <a:t> 14. References</a:t>
            </a:r>
          </a:p>
        </p:txBody>
      </p:sp>
      <p:sp>
        <p:nvSpPr>
          <p:cNvPr id="3" name="Content Placeholder 2"/>
          <p:cNvSpPr>
            <a:spLocks noGrp="1"/>
          </p:cNvSpPr>
          <p:nvPr>
            <p:ph idx="1"/>
          </p:nvPr>
        </p:nvSpPr>
        <p:spPr>
          <a:xfrm>
            <a:off x="718456" y="747395"/>
            <a:ext cx="11473544" cy="6110605"/>
          </a:xfrm>
        </p:spPr>
        <p:txBody>
          <a:bodyPr>
            <a:normAutofit/>
          </a:bodyPr>
          <a:lstStyle/>
          <a:p>
            <a:pPr marL="342900" lvl="0" indent="-342900">
              <a:lnSpc>
                <a:spcPct val="115000"/>
              </a:lnSpc>
              <a:buFont typeface="+mj-lt"/>
              <a:buAutoNum type="arabicPeriod" startAt="9"/>
            </a:pPr>
            <a:r>
              <a:rPr lang="en-IN" sz="1800" dirty="0" err="1">
                <a:solidFill>
                  <a:srgbClr val="333333"/>
                </a:solidFill>
                <a:effectLst/>
                <a:latin typeface="Times New Roman" panose="02020603050405020304" pitchFamily="18" charset="0"/>
                <a:ea typeface="Calibri" panose="020F0502020204030204" pitchFamily="34" charset="0"/>
              </a:rPr>
              <a:t>Felmingham</a:t>
            </a:r>
            <a:r>
              <a:rPr lang="en-IN" sz="1800" dirty="0">
                <a:solidFill>
                  <a:srgbClr val="333333"/>
                </a:solidFill>
                <a:effectLst/>
                <a:latin typeface="Times New Roman" panose="02020603050405020304" pitchFamily="18" charset="0"/>
                <a:ea typeface="Calibri" panose="020F0502020204030204" pitchFamily="34" charset="0"/>
              </a:rPr>
              <a:t>, C.M., Adler, N.R., Ge, Z. </a:t>
            </a:r>
            <a:r>
              <a:rPr lang="en-IN" sz="1800" i="1" dirty="0">
                <a:solidFill>
                  <a:srgbClr val="333333"/>
                </a:solidFill>
                <a:effectLst/>
                <a:latin typeface="Times New Roman" panose="02020603050405020304" pitchFamily="18" charset="0"/>
                <a:ea typeface="Calibri" panose="020F0502020204030204" pitchFamily="34" charset="0"/>
              </a:rPr>
              <a:t>et al.</a:t>
            </a:r>
            <a:r>
              <a:rPr lang="en-IN" sz="1800" dirty="0">
                <a:solidFill>
                  <a:srgbClr val="333333"/>
                </a:solidFill>
                <a:effectLst/>
                <a:latin typeface="Times New Roman" panose="02020603050405020304" pitchFamily="18" charset="0"/>
                <a:ea typeface="Calibri" panose="020F0502020204030204" pitchFamily="34" charset="0"/>
              </a:rPr>
              <a:t> The Importance of Incorporating Human Factors in the Design and Implementation of Artificial Intelligence for Skin Cancer Diagnosis in the Real World. </a:t>
            </a:r>
            <a:r>
              <a:rPr lang="en-IN" sz="1800" i="1" dirty="0">
                <a:solidFill>
                  <a:srgbClr val="333333"/>
                </a:solidFill>
                <a:effectLst/>
                <a:latin typeface="Times New Roman" panose="02020603050405020304" pitchFamily="18" charset="0"/>
                <a:ea typeface="Calibri" panose="020F0502020204030204" pitchFamily="34" charset="0"/>
              </a:rPr>
              <a:t>Am J Clin Dermatol</a:t>
            </a:r>
            <a:r>
              <a:rPr lang="en-IN" sz="1800" dirty="0">
                <a:solidFill>
                  <a:srgbClr val="333333"/>
                </a:solidFill>
                <a:effectLst/>
                <a:latin typeface="Times New Roman" panose="02020603050405020304" pitchFamily="18" charset="0"/>
                <a:ea typeface="Calibri" panose="020F0502020204030204" pitchFamily="34" charset="0"/>
              </a:rPr>
              <a:t> 22, 233–242 (2021). </a:t>
            </a:r>
            <a:r>
              <a:rPr lang="en-IN" sz="1800" u="sng" dirty="0">
                <a:solidFill>
                  <a:srgbClr val="0000FF"/>
                </a:solidFill>
                <a:effectLst/>
                <a:latin typeface="Times New Roman" panose="02020603050405020304" pitchFamily="18" charset="0"/>
                <a:ea typeface="Calibri" panose="020F0502020204030204" pitchFamily="34" charset="0"/>
                <a:hlinkClick r:id="rId2"/>
              </a:rPr>
              <a:t>https://doi.org/10.1007/s40257-020-00574-4</a:t>
            </a:r>
            <a:endParaRPr lang="en-IN" sz="18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Font typeface="+mj-lt"/>
              <a:buAutoNum type="arabicPeriod" startAt="9"/>
            </a:pPr>
            <a:r>
              <a:rPr lang="en-IN" sz="1800" dirty="0" err="1">
                <a:solidFill>
                  <a:srgbClr val="222222"/>
                </a:solidFill>
                <a:effectLst/>
                <a:latin typeface="Times New Roman" panose="02020603050405020304" pitchFamily="18" charset="0"/>
                <a:ea typeface="Calibri" panose="020F0502020204030204" pitchFamily="34" charset="0"/>
              </a:rPr>
              <a:t>Dildar</a:t>
            </a:r>
            <a:r>
              <a:rPr lang="en-IN" sz="1800" dirty="0">
                <a:solidFill>
                  <a:srgbClr val="222222"/>
                </a:solidFill>
                <a:effectLst/>
                <a:latin typeface="Times New Roman" panose="02020603050405020304" pitchFamily="18" charset="0"/>
                <a:ea typeface="Calibri" panose="020F0502020204030204" pitchFamily="34" charset="0"/>
              </a:rPr>
              <a:t>, M.; </a:t>
            </a:r>
            <a:r>
              <a:rPr lang="en-IN" sz="1800" dirty="0" err="1">
                <a:solidFill>
                  <a:srgbClr val="222222"/>
                </a:solidFill>
                <a:effectLst/>
                <a:latin typeface="Times New Roman" panose="02020603050405020304" pitchFamily="18" charset="0"/>
                <a:ea typeface="Calibri" panose="020F0502020204030204" pitchFamily="34" charset="0"/>
              </a:rPr>
              <a:t>Akram</a:t>
            </a:r>
            <a:r>
              <a:rPr lang="en-IN" sz="1800" dirty="0">
                <a:solidFill>
                  <a:srgbClr val="222222"/>
                </a:solidFill>
                <a:effectLst/>
                <a:latin typeface="Times New Roman" panose="02020603050405020304" pitchFamily="18" charset="0"/>
                <a:ea typeface="Calibri" panose="020F0502020204030204" pitchFamily="34" charset="0"/>
              </a:rPr>
              <a:t>, S.; Irfan, M.; Khan, H.U.; Ramzan, M.; Mahmood, A.R.; </a:t>
            </a:r>
            <a:r>
              <a:rPr lang="en-IN" sz="1800" dirty="0" err="1">
                <a:solidFill>
                  <a:srgbClr val="222222"/>
                </a:solidFill>
                <a:effectLst/>
                <a:latin typeface="Times New Roman" panose="02020603050405020304" pitchFamily="18" charset="0"/>
                <a:ea typeface="Calibri" panose="020F0502020204030204" pitchFamily="34" charset="0"/>
              </a:rPr>
              <a:t>Alsaiari</a:t>
            </a:r>
            <a:r>
              <a:rPr lang="en-IN" sz="1800" dirty="0">
                <a:solidFill>
                  <a:srgbClr val="222222"/>
                </a:solidFill>
                <a:effectLst/>
                <a:latin typeface="Times New Roman" panose="02020603050405020304" pitchFamily="18" charset="0"/>
                <a:ea typeface="Calibri" panose="020F0502020204030204" pitchFamily="34" charset="0"/>
              </a:rPr>
              <a:t>, S.A.; Saeed, A.H.M.; </a:t>
            </a:r>
            <a:r>
              <a:rPr lang="en-IN" sz="1800" dirty="0" err="1">
                <a:solidFill>
                  <a:srgbClr val="222222"/>
                </a:solidFill>
                <a:effectLst/>
                <a:latin typeface="Times New Roman" panose="02020603050405020304" pitchFamily="18" charset="0"/>
                <a:ea typeface="Calibri" panose="020F0502020204030204" pitchFamily="34" charset="0"/>
              </a:rPr>
              <a:t>Alraddadi</a:t>
            </a:r>
            <a:r>
              <a:rPr lang="en-IN" sz="1800" dirty="0">
                <a:solidFill>
                  <a:srgbClr val="222222"/>
                </a:solidFill>
                <a:effectLst/>
                <a:latin typeface="Times New Roman" panose="02020603050405020304" pitchFamily="18" charset="0"/>
                <a:ea typeface="Calibri" panose="020F0502020204030204" pitchFamily="34" charset="0"/>
              </a:rPr>
              <a:t>, M.O.; </a:t>
            </a:r>
            <a:r>
              <a:rPr lang="en-IN" sz="1800" dirty="0" err="1">
                <a:solidFill>
                  <a:srgbClr val="222222"/>
                </a:solidFill>
                <a:effectLst/>
                <a:latin typeface="Times New Roman" panose="02020603050405020304" pitchFamily="18" charset="0"/>
                <a:ea typeface="Calibri" panose="020F0502020204030204" pitchFamily="34" charset="0"/>
              </a:rPr>
              <a:t>Mahnashi</a:t>
            </a:r>
            <a:r>
              <a:rPr lang="en-IN" sz="1800" dirty="0">
                <a:solidFill>
                  <a:srgbClr val="222222"/>
                </a:solidFill>
                <a:effectLst/>
                <a:latin typeface="Times New Roman" panose="02020603050405020304" pitchFamily="18" charset="0"/>
                <a:ea typeface="Calibri" panose="020F0502020204030204" pitchFamily="34" charset="0"/>
              </a:rPr>
              <a:t>, M.H. Skin Cancer Detection: A Review Using Deep Learning Techniques. </a:t>
            </a:r>
            <a:r>
              <a:rPr lang="en-IN" sz="1800" i="1" dirty="0">
                <a:solidFill>
                  <a:srgbClr val="222222"/>
                </a:solidFill>
                <a:effectLst/>
                <a:latin typeface="Calibri" panose="020F0502020204030204" pitchFamily="34" charset="0"/>
                <a:ea typeface="Calibri" panose="020F0502020204030204" pitchFamily="34" charset="0"/>
              </a:rPr>
              <a:t>Int. J. Environ. Res. Public Health</a:t>
            </a:r>
            <a:r>
              <a:rPr lang="en-IN" sz="1800" dirty="0">
                <a:solidFill>
                  <a:srgbClr val="222222"/>
                </a:solidFill>
                <a:effectLst/>
                <a:latin typeface="Times New Roman" panose="02020603050405020304" pitchFamily="18" charset="0"/>
                <a:ea typeface="Calibri" panose="020F0502020204030204" pitchFamily="34" charset="0"/>
              </a:rPr>
              <a:t> 2021, </a:t>
            </a:r>
            <a:r>
              <a:rPr lang="en-IN" sz="1800" i="1" dirty="0">
                <a:solidFill>
                  <a:srgbClr val="222222"/>
                </a:solidFill>
                <a:effectLst/>
                <a:latin typeface="Times New Roman" panose="02020603050405020304" pitchFamily="18" charset="0"/>
                <a:ea typeface="Calibri" panose="020F0502020204030204" pitchFamily="34" charset="0"/>
              </a:rPr>
              <a:t>18</a:t>
            </a:r>
            <a:r>
              <a:rPr lang="en-IN" sz="1800" dirty="0">
                <a:solidFill>
                  <a:srgbClr val="222222"/>
                </a:solidFill>
                <a:effectLst/>
                <a:latin typeface="Times New Roman" panose="02020603050405020304" pitchFamily="18" charset="0"/>
                <a:ea typeface="Calibri" panose="020F0502020204030204" pitchFamily="34" charset="0"/>
              </a:rPr>
              <a:t>, 5479. </a:t>
            </a:r>
            <a:r>
              <a:rPr lang="en-IN" sz="1800" dirty="0">
                <a:solidFill>
                  <a:srgbClr val="222222"/>
                </a:solidFill>
                <a:effectLst/>
                <a:latin typeface="Times New Roman" panose="02020603050405020304" pitchFamily="18" charset="0"/>
                <a:ea typeface="Calibri" panose="020F0502020204030204" pitchFamily="34" charset="0"/>
                <a:hlinkClick r:id="rId3"/>
              </a:rPr>
              <a:t>https://doi.org/10.3390/ijerph18105479</a:t>
            </a:r>
            <a:endParaRPr lang="en-IN" sz="1800" dirty="0">
              <a:solidFill>
                <a:srgbClr val="222222"/>
              </a:solidFill>
              <a:effectLst/>
              <a:latin typeface="Times New Roman" panose="02020603050405020304" pitchFamily="18" charset="0"/>
              <a:ea typeface="Calibri" panose="020F0502020204030204" pitchFamily="34" charset="0"/>
            </a:endParaRPr>
          </a:p>
          <a:p>
            <a:pPr marL="342900" indent="-342900">
              <a:lnSpc>
                <a:spcPct val="115000"/>
              </a:lnSpc>
              <a:spcAft>
                <a:spcPts val="1000"/>
              </a:spcAft>
              <a:buFont typeface="+mj-lt"/>
              <a:buAutoNum type="arabicPeriod" startAt="9"/>
            </a:pPr>
            <a:r>
              <a:rPr lang="en-IN" sz="1800" dirty="0" err="1">
                <a:solidFill>
                  <a:srgbClr val="333333"/>
                </a:solidFill>
                <a:effectLst/>
                <a:latin typeface="Times New Roman" panose="02020603050405020304" pitchFamily="18" charset="0"/>
                <a:ea typeface="Calibri" panose="020F0502020204030204" pitchFamily="34" charset="0"/>
              </a:rPr>
              <a:t>Akepati</a:t>
            </a:r>
            <a:r>
              <a:rPr lang="en-IN" sz="1800" dirty="0">
                <a:solidFill>
                  <a:srgbClr val="333333"/>
                </a:solidFill>
                <a:effectLst/>
                <a:latin typeface="Times New Roman" panose="02020603050405020304" pitchFamily="18" charset="0"/>
                <a:ea typeface="Calibri" panose="020F0502020204030204" pitchFamily="34" charset="0"/>
              </a:rPr>
              <a:t> Sankar Reddy and Gopinath M. P, "A Comprehensive Review On Skin Cancer Detection Strategies Using Deep Neural Networks", Journal Of Computer Science 2022</a:t>
            </a:r>
          </a:p>
          <a:p>
            <a:pPr marL="342900" indent="-342900">
              <a:lnSpc>
                <a:spcPct val="115000"/>
              </a:lnSpc>
              <a:spcAft>
                <a:spcPts val="1000"/>
              </a:spcAft>
              <a:buFont typeface="+mj-lt"/>
              <a:buAutoNum type="arabicPeriod" startAt="9"/>
            </a:pPr>
            <a:r>
              <a:rPr lang="en-IN" sz="1800" dirty="0" err="1">
                <a:solidFill>
                  <a:srgbClr val="333333"/>
                </a:solidFill>
                <a:effectLst/>
                <a:latin typeface="Times New Roman" panose="02020603050405020304" pitchFamily="18" charset="0"/>
                <a:ea typeface="Calibri" panose="020F0502020204030204" pitchFamily="34" charset="0"/>
              </a:rPr>
              <a:t>Areej</a:t>
            </a:r>
            <a:r>
              <a:rPr lang="en-IN" sz="1800" dirty="0">
                <a:solidFill>
                  <a:srgbClr val="333333"/>
                </a:solidFill>
                <a:effectLst/>
                <a:latin typeface="Times New Roman" panose="02020603050405020304" pitchFamily="18" charset="0"/>
                <a:ea typeface="Calibri" panose="020F0502020204030204" pitchFamily="34" charset="0"/>
              </a:rPr>
              <a:t> A. </a:t>
            </a:r>
            <a:r>
              <a:rPr lang="en-IN" sz="1800" dirty="0" err="1">
                <a:solidFill>
                  <a:srgbClr val="333333"/>
                </a:solidFill>
                <a:effectLst/>
                <a:latin typeface="Times New Roman" panose="02020603050405020304" pitchFamily="18" charset="0"/>
                <a:ea typeface="Calibri" panose="020F0502020204030204" pitchFamily="34" charset="0"/>
              </a:rPr>
              <a:t>Malibari</a:t>
            </a:r>
            <a:r>
              <a:rPr lang="en-IN" sz="1800" dirty="0">
                <a:solidFill>
                  <a:srgbClr val="333333"/>
                </a:solidFill>
                <a:effectLst/>
                <a:latin typeface="Times New Roman" panose="02020603050405020304" pitchFamily="18" charset="0"/>
                <a:ea typeface="Calibri" panose="020F0502020204030204" pitchFamily="34" charset="0"/>
              </a:rPr>
              <a:t> A, Jaber S. </a:t>
            </a:r>
            <a:r>
              <a:rPr lang="en-IN" sz="1800" dirty="0" err="1">
                <a:solidFill>
                  <a:srgbClr val="333333"/>
                </a:solidFill>
                <a:effectLst/>
                <a:latin typeface="Times New Roman" panose="02020603050405020304" pitchFamily="18" charset="0"/>
                <a:ea typeface="Calibri" panose="020F0502020204030204" pitchFamily="34" charset="0"/>
              </a:rPr>
              <a:t>Alzahrani</a:t>
            </a:r>
            <a:r>
              <a:rPr lang="en-IN" sz="1800" dirty="0">
                <a:solidFill>
                  <a:srgbClr val="333333"/>
                </a:solidFill>
                <a:effectLst/>
                <a:latin typeface="Times New Roman" panose="02020603050405020304" pitchFamily="18" charset="0"/>
                <a:ea typeface="Calibri" panose="020F0502020204030204" pitchFamily="34" charset="0"/>
              </a:rPr>
              <a:t> B, </a:t>
            </a:r>
            <a:r>
              <a:rPr lang="en-IN" sz="1800" dirty="0" err="1">
                <a:solidFill>
                  <a:srgbClr val="333333"/>
                </a:solidFill>
                <a:effectLst/>
                <a:latin typeface="Times New Roman" panose="02020603050405020304" pitchFamily="18" charset="0"/>
                <a:ea typeface="Calibri" panose="020F0502020204030204" pitchFamily="34" charset="0"/>
              </a:rPr>
              <a:t>Majdy</a:t>
            </a:r>
            <a:r>
              <a:rPr lang="en-IN" sz="1800" dirty="0">
                <a:solidFill>
                  <a:srgbClr val="333333"/>
                </a:solidFill>
                <a:effectLst/>
                <a:latin typeface="Times New Roman" panose="02020603050405020304" pitchFamily="18" charset="0"/>
                <a:ea typeface="Calibri" panose="020F0502020204030204" pitchFamily="34" charset="0"/>
              </a:rPr>
              <a:t> M. </a:t>
            </a:r>
            <a:r>
              <a:rPr lang="en-IN" sz="1800" dirty="0" err="1">
                <a:solidFill>
                  <a:srgbClr val="333333"/>
                </a:solidFill>
                <a:effectLst/>
                <a:latin typeface="Times New Roman" panose="02020603050405020304" pitchFamily="18" charset="0"/>
                <a:ea typeface="Calibri" panose="020F0502020204030204" pitchFamily="34" charset="0"/>
              </a:rPr>
              <a:t>Eltahir</a:t>
            </a:r>
            <a:r>
              <a:rPr lang="en-IN" sz="1800" dirty="0">
                <a:solidFill>
                  <a:srgbClr val="333333"/>
                </a:solidFill>
                <a:effectLst/>
                <a:latin typeface="Times New Roman" panose="02020603050405020304" pitchFamily="18" charset="0"/>
                <a:ea typeface="Calibri" panose="020F0502020204030204" pitchFamily="34" charset="0"/>
              </a:rPr>
              <a:t> C, Vinita Malik D E, Marwa </a:t>
            </a:r>
            <a:r>
              <a:rPr lang="en-IN" sz="1800" dirty="0" err="1">
                <a:solidFill>
                  <a:srgbClr val="333333"/>
                </a:solidFill>
                <a:effectLst/>
                <a:latin typeface="Times New Roman" panose="02020603050405020304" pitchFamily="18" charset="0"/>
                <a:ea typeface="Calibri" panose="020F0502020204030204" pitchFamily="34" charset="0"/>
              </a:rPr>
              <a:t>Obayya</a:t>
            </a:r>
            <a:r>
              <a:rPr lang="en-IN" sz="1800" dirty="0">
                <a:solidFill>
                  <a:srgbClr val="333333"/>
                </a:solidFill>
                <a:effectLst/>
                <a:latin typeface="Times New Roman" panose="02020603050405020304" pitchFamily="18" charset="0"/>
                <a:ea typeface="Calibri" panose="020F0502020204030204" pitchFamily="34" charset="0"/>
              </a:rPr>
              <a:t> F, </a:t>
            </a:r>
            <a:r>
              <a:rPr lang="en-IN" sz="1800" dirty="0" err="1">
                <a:solidFill>
                  <a:srgbClr val="333333"/>
                </a:solidFill>
                <a:effectLst/>
                <a:latin typeface="Times New Roman" panose="02020603050405020304" pitchFamily="18" charset="0"/>
                <a:ea typeface="Calibri" panose="020F0502020204030204" pitchFamily="34" charset="0"/>
              </a:rPr>
              <a:t>Mesfer</a:t>
            </a:r>
            <a:r>
              <a:rPr lang="en-IN" sz="1800" dirty="0">
                <a:solidFill>
                  <a:srgbClr val="333333"/>
                </a:solidFill>
                <a:effectLst/>
                <a:latin typeface="Times New Roman" panose="02020603050405020304" pitchFamily="18" charset="0"/>
                <a:ea typeface="Calibri" panose="020F0502020204030204" pitchFamily="34" charset="0"/>
              </a:rPr>
              <a:t> Al </a:t>
            </a:r>
            <a:r>
              <a:rPr lang="en-IN" sz="1800" dirty="0" err="1">
                <a:solidFill>
                  <a:srgbClr val="333333"/>
                </a:solidFill>
                <a:effectLst/>
                <a:latin typeface="Times New Roman" panose="02020603050405020304" pitchFamily="18" charset="0"/>
                <a:ea typeface="Calibri" panose="020F0502020204030204" pitchFamily="34" charset="0"/>
              </a:rPr>
              <a:t>Duhayyim</a:t>
            </a:r>
            <a:r>
              <a:rPr lang="en-IN" sz="1800" dirty="0">
                <a:solidFill>
                  <a:srgbClr val="333333"/>
                </a:solidFill>
                <a:effectLst/>
                <a:latin typeface="Times New Roman" panose="02020603050405020304" pitchFamily="18" charset="0"/>
                <a:ea typeface="Calibri" panose="020F0502020204030204" pitchFamily="34" charset="0"/>
              </a:rPr>
              <a:t> G, </a:t>
            </a:r>
            <a:r>
              <a:rPr lang="en-IN" sz="1800" dirty="0" err="1">
                <a:solidFill>
                  <a:srgbClr val="333333"/>
                </a:solidFill>
                <a:effectLst/>
                <a:latin typeface="Times New Roman" panose="02020603050405020304" pitchFamily="18" charset="0"/>
                <a:ea typeface="Calibri" panose="020F0502020204030204" pitchFamily="34" charset="0"/>
              </a:rPr>
              <a:t>Aloísio</a:t>
            </a:r>
            <a:r>
              <a:rPr lang="en-IN" sz="1800" dirty="0">
                <a:solidFill>
                  <a:srgbClr val="333333"/>
                </a:solidFill>
                <a:effectLst/>
                <a:latin typeface="Times New Roman" panose="02020603050405020304" pitchFamily="18" charset="0"/>
                <a:ea typeface="Calibri" panose="020F0502020204030204" pitchFamily="34" charset="0"/>
              </a:rPr>
              <a:t> V. Lira Neto H, Victor Hugo C. De Albuquerque, "Optimal Deep Neural Network-Driven Computer-Aided Diagnosis Model For Skin Cancer", Computers And Electrical Engineering, 2022</a:t>
            </a:r>
          </a:p>
          <a:p>
            <a:pPr marL="342900" indent="-342900">
              <a:lnSpc>
                <a:spcPct val="115000"/>
              </a:lnSpc>
              <a:spcAft>
                <a:spcPts val="1000"/>
              </a:spcAft>
              <a:buFont typeface="+mj-lt"/>
              <a:buAutoNum type="arabicPeriod" startAt="9"/>
            </a:pPr>
            <a:r>
              <a:rPr lang="en-IN" sz="1800" dirty="0" err="1">
                <a:solidFill>
                  <a:srgbClr val="333333"/>
                </a:solidFill>
                <a:effectLst/>
                <a:latin typeface="Times New Roman" panose="02020603050405020304" pitchFamily="18" charset="0"/>
                <a:ea typeface="Calibri" panose="020F0502020204030204" pitchFamily="34" charset="0"/>
              </a:rPr>
              <a:t>Noortaz</a:t>
            </a:r>
            <a:r>
              <a:rPr lang="en-IN" sz="1800" dirty="0">
                <a:solidFill>
                  <a:srgbClr val="333333"/>
                </a:solidFill>
                <a:effectLst/>
                <a:latin typeface="Times New Roman" panose="02020603050405020304" pitchFamily="18" charset="0"/>
                <a:ea typeface="Calibri" panose="020F0502020204030204" pitchFamily="34" charset="0"/>
              </a:rPr>
              <a:t> </a:t>
            </a:r>
            <a:r>
              <a:rPr lang="en-IN" sz="1800" dirty="0" err="1">
                <a:solidFill>
                  <a:srgbClr val="333333"/>
                </a:solidFill>
                <a:effectLst/>
                <a:latin typeface="Times New Roman" panose="02020603050405020304" pitchFamily="18" charset="0"/>
                <a:ea typeface="Calibri" panose="020F0502020204030204" pitchFamily="34" charset="0"/>
              </a:rPr>
              <a:t>Rezaoana</a:t>
            </a:r>
            <a:r>
              <a:rPr lang="en-IN" sz="1800" dirty="0">
                <a:solidFill>
                  <a:srgbClr val="333333"/>
                </a:solidFill>
                <a:effectLst/>
                <a:latin typeface="Times New Roman" panose="02020603050405020304" pitchFamily="18" charset="0"/>
                <a:ea typeface="Calibri" panose="020F0502020204030204" pitchFamily="34" charset="0"/>
              </a:rPr>
              <a:t>, Mohammad Shahadat Hossain, Karl Andersson "Detection and Classification Of Skin Cancer By Using A Parallel CNN Model", IEEE, 2020.</a:t>
            </a:r>
          </a:p>
          <a:p>
            <a:pPr marL="0" indent="0">
              <a:lnSpc>
                <a:spcPct val="115000"/>
              </a:lnSpc>
              <a:spcAft>
                <a:spcPts val="1000"/>
              </a:spcAft>
              <a:buNone/>
            </a:pPr>
            <a:br>
              <a:rPr lang="en-IN" sz="1800" dirty="0">
                <a:solidFill>
                  <a:srgbClr val="333333"/>
                </a:solidFill>
                <a:effectLst/>
                <a:latin typeface="Times New Roman" panose="02020603050405020304" pitchFamily="18" charset="0"/>
                <a:ea typeface="Calibri" panose="020F0502020204030204" pitchFamily="34" charset="0"/>
              </a:rPr>
            </a:br>
            <a:endParaRPr lang="en-US" sz="2000" dirty="0">
              <a:latin typeface="Times New Roman" panose="02020603050405020304" pitchFamily="18" charset="0"/>
              <a:cs typeface="Times New Roman" panose="02020603050405020304" pitchFamily="18" charset="0"/>
            </a:endParaRPr>
          </a:p>
        </p:txBody>
      </p:sp>
      <p:pic>
        <p:nvPicPr>
          <p:cNvPr id="4" name="Google Shape;104;p15"/>
          <p:cNvPicPr preferRelativeResize="0"/>
          <p:nvPr/>
        </p:nvPicPr>
        <p:blipFill rotWithShape="1">
          <a:blip r:embed="rId4"/>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956970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1A16-8063-ADAD-8E4C-2498A1DD6ED3}"/>
              </a:ext>
            </a:extLst>
          </p:cNvPr>
          <p:cNvSpPr>
            <a:spLocks noGrp="1"/>
          </p:cNvSpPr>
          <p:nvPr>
            <p:ph type="title"/>
          </p:nvPr>
        </p:nvSpPr>
        <p:spPr>
          <a:xfrm>
            <a:off x="674914" y="0"/>
            <a:ext cx="10297886" cy="805543"/>
          </a:xfrm>
        </p:spPr>
        <p:txBody>
          <a:bodyPr>
            <a:normAutofit/>
          </a:bodyPr>
          <a:lstStyle/>
          <a:p>
            <a:r>
              <a:rPr lang="en-IN" sz="3600" b="1" dirty="0">
                <a:latin typeface="Times New Roman" panose="02020603050405020304" pitchFamily="18" charset="0"/>
                <a:cs typeface="Times New Roman" panose="02020603050405020304" pitchFamily="18" charset="0"/>
              </a:rPr>
              <a:t> 14. References</a:t>
            </a:r>
            <a:endParaRPr lang="en-US" sz="3600" dirty="0"/>
          </a:p>
        </p:txBody>
      </p:sp>
      <p:sp>
        <p:nvSpPr>
          <p:cNvPr id="3" name="Content Placeholder 2">
            <a:extLst>
              <a:ext uri="{FF2B5EF4-FFF2-40B4-BE49-F238E27FC236}">
                <a16:creationId xmlns:a16="http://schemas.microsoft.com/office/drawing/2014/main" id="{8C8F5CF0-A918-9DB7-75EA-F471FD03CF44}"/>
              </a:ext>
            </a:extLst>
          </p:cNvPr>
          <p:cNvSpPr>
            <a:spLocks noGrp="1"/>
          </p:cNvSpPr>
          <p:nvPr>
            <p:ph idx="1"/>
          </p:nvPr>
        </p:nvSpPr>
        <p:spPr>
          <a:xfrm>
            <a:off x="751113" y="805543"/>
            <a:ext cx="11371125" cy="6052457"/>
          </a:xfrm>
        </p:spPr>
        <p:txBody>
          <a:bodyPr>
            <a:normAutofit/>
          </a:bodyPr>
          <a:lstStyle/>
          <a:p>
            <a:pPr marL="342900" lvl="0" indent="-342900" algn="just">
              <a:lnSpc>
                <a:spcPct val="107000"/>
              </a:lnSpc>
              <a:buFont typeface="+mj-lt"/>
              <a:buAutoNum type="arabicPeriod" startAt="14"/>
            </a:pP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Mehwish</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Dildar</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Shumaila</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Akram</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Muhammad Irfan,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Hikmat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Ullah Khan, Muhammad Ramzan,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Abdur</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Rehman Mahmood, Soliman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Ayed</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Alasdair, Abdul Hakeem M Saeed, Mohammed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Olaythah</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Alraddadi</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and Mater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Hussen</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Mahnashi</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"Skin Cancer Detection: A Review Using Deep Learning Techniques",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Mdpi</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Int. J. Environ. Res. Public Health 2021</a:t>
            </a:r>
          </a:p>
          <a:p>
            <a:pPr marL="342900" lvl="0" indent="-342900" algn="just">
              <a:lnSpc>
                <a:spcPct val="107000"/>
              </a:lnSpc>
              <a:buFont typeface="+mj-lt"/>
              <a:buAutoNum type="arabicPeriod" startAt="14"/>
            </a:pP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Oluwatobi</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O.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Kushimo</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Ayodeji Olalekan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Salau</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Oladapo</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J. Adeleke &amp;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Doyinsola</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S.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Olaoye</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"Deep Learning Model to Improve Melanoma Detection in People of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Color</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Arab Journal of Basic and Applied Sciences, 2023</a:t>
            </a:r>
          </a:p>
          <a:p>
            <a:pPr marL="342900" lvl="0" indent="-342900" algn="just">
              <a:lnSpc>
                <a:spcPct val="107000"/>
              </a:lnSpc>
              <a:buFont typeface="+mj-lt"/>
              <a:buAutoNum type="arabicPeriod" startAt="14"/>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Maryam Naqvi, Syed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Qasim</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Gilani,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Tehreem</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Syed,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Oge</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Marques and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Hee</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-Cheol Kim, "Skin Cancer Detection Using Deep Learning—A Review",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Mdpi</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Diagnostics 2023</a:t>
            </a:r>
          </a:p>
          <a:p>
            <a:pPr marL="342900" lvl="0" indent="-342900" algn="just">
              <a:lnSpc>
                <a:spcPct val="107000"/>
              </a:lnSpc>
              <a:spcAft>
                <a:spcPts val="800"/>
              </a:spcAft>
              <a:buFont typeface="+mj-lt"/>
              <a:buAutoNum type="arabicPeriod" startAt="14"/>
            </a:pPr>
            <a:r>
              <a:rPr lang="en-IN"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Mehwish Dildar</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Shumaila Akram</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Muhammad Irfan</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 Khan</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Muhammad Ramzan</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Abdur Rehman Mahmood</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Soliman Ayed Alsaiari</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9"/>
              </a:rPr>
              <a:t>Abdul Hakeem M Saeed</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M. Alraddadi</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M. Mahnashi</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"Skin Cancer Detection: A Review Using Deep Learning Techniques", International Journal Of Environmental Research And Public Health, 2021</a:t>
            </a:r>
          </a:p>
        </p:txBody>
      </p:sp>
      <p:pic>
        <p:nvPicPr>
          <p:cNvPr id="4" name="Google Shape;104;p15">
            <a:extLst>
              <a:ext uri="{FF2B5EF4-FFF2-40B4-BE49-F238E27FC236}">
                <a16:creationId xmlns:a16="http://schemas.microsoft.com/office/drawing/2014/main" id="{F481936B-0039-1B9A-D415-9028A8AF82F0}"/>
              </a:ext>
            </a:extLst>
          </p:cNvPr>
          <p:cNvPicPr preferRelativeResize="0"/>
          <p:nvPr/>
        </p:nvPicPr>
        <p:blipFill rotWithShape="1">
          <a:blip r:embed="rId12"/>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995816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2BB0D-50FA-79EF-C074-A56C070F1B50}"/>
              </a:ext>
            </a:extLst>
          </p:cNvPr>
          <p:cNvSpPr>
            <a:spLocks noGrp="1"/>
          </p:cNvSpPr>
          <p:nvPr>
            <p:ph idx="1"/>
          </p:nvPr>
        </p:nvSpPr>
        <p:spPr>
          <a:xfrm>
            <a:off x="1371600" y="783771"/>
            <a:ext cx="9601200" cy="5083629"/>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b="1" dirty="0">
                <a:latin typeface="Times New Roman" panose="02020603050405020304" pitchFamily="18" charset="0"/>
                <a:cs typeface="Times New Roman" panose="02020603050405020304" pitchFamily="18" charset="0"/>
              </a:rPr>
              <a:t>Demonstration</a:t>
            </a:r>
          </a:p>
        </p:txBody>
      </p:sp>
      <p:pic>
        <p:nvPicPr>
          <p:cNvPr id="4" name="Google Shape;104;p15">
            <a:extLst>
              <a:ext uri="{FF2B5EF4-FFF2-40B4-BE49-F238E27FC236}">
                <a16:creationId xmlns:a16="http://schemas.microsoft.com/office/drawing/2014/main" id="{B5A7D62D-C02E-234F-2368-EEA8624C7994}"/>
              </a:ext>
            </a:extLst>
          </p:cNvPr>
          <p:cNvPicPr preferRelativeResize="0"/>
          <p:nvPr/>
        </p:nvPicPr>
        <p:blipFill rotWithShape="1">
          <a:blip r:embed="rId2"/>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35025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457" y="43966"/>
            <a:ext cx="9129212" cy="747396"/>
          </a:xfrm>
        </p:spPr>
        <p:txBody>
          <a:bodyPr>
            <a:normAutofit/>
          </a:bodyPr>
          <a:lstStyle/>
          <a:p>
            <a:r>
              <a:rPr lang="en-US" sz="3600" b="1" dirty="0">
                <a:latin typeface="Times New Roman" panose="02020603050405020304" pitchFamily="18" charset="0"/>
                <a:cs typeface="Times New Roman" panose="02020603050405020304" pitchFamily="18" charset="0"/>
              </a:rPr>
              <a:t> 2. Background</a:t>
            </a:r>
          </a:p>
        </p:txBody>
      </p:sp>
      <p:sp>
        <p:nvSpPr>
          <p:cNvPr id="3" name="Content Placeholder 2"/>
          <p:cNvSpPr>
            <a:spLocks noGrp="1"/>
          </p:cNvSpPr>
          <p:nvPr>
            <p:ph idx="1"/>
          </p:nvPr>
        </p:nvSpPr>
        <p:spPr>
          <a:xfrm>
            <a:off x="805543" y="947057"/>
            <a:ext cx="10907486" cy="5373733"/>
          </a:xfrm>
        </p:spPr>
        <p:txBody>
          <a:bodyPr>
            <a:noAutofit/>
          </a:bodyPr>
          <a:lstStyle/>
          <a:p>
            <a:r>
              <a:rPr lang="en-IN" sz="1800" b="0" i="0" u="none" strike="noStrike" dirty="0">
                <a:effectLst/>
                <a:latin typeface="Times New Roman" panose="02020603050405020304" pitchFamily="18" charset="0"/>
                <a:cs typeface="Times New Roman" panose="02020603050405020304" pitchFamily="18" charset="0"/>
              </a:rPr>
              <a:t>Skin cancer is a prevalent and potentially life-threatening medical condition that arises when skin cells undergo malignant transformation.</a:t>
            </a:r>
            <a:br>
              <a:rPr lang="en-IN" sz="1800" b="0" i="0" u="none" strike="noStrike" dirty="0">
                <a:effectLst/>
                <a:latin typeface="Times New Roman" panose="02020603050405020304" pitchFamily="18" charset="0"/>
                <a:cs typeface="Times New Roman" panose="02020603050405020304" pitchFamily="18" charset="0"/>
              </a:rPr>
            </a:br>
            <a:endParaRPr lang="en-US" sz="1800" b="1" i="0" dirty="0">
              <a:effectLst/>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Causes</a:t>
            </a:r>
            <a:r>
              <a:rPr lang="en-US" sz="1800" b="1" i="0" dirty="0">
                <a:effectLst/>
                <a:latin typeface="Times New Roman" panose="02020603050405020304" pitchFamily="18" charset="0"/>
                <a:cs typeface="Times New Roman" panose="02020603050405020304" pitchFamily="18" charset="0"/>
              </a:rPr>
              <a:t>:</a:t>
            </a:r>
            <a:br>
              <a:rPr lang="en-IN" sz="1800" dirty="0">
                <a:solidFill>
                  <a:srgbClr val="000000"/>
                </a:solidFill>
                <a:effectLst/>
                <a:latin typeface="Times New Roman" panose="02020603050405020304" pitchFamily="18" charset="0"/>
                <a:cs typeface="Times New Roman" panose="02020603050405020304" pitchFamily="18" charset="0"/>
              </a:rPr>
            </a:br>
            <a:r>
              <a:rPr lang="en-IN" sz="1800" dirty="0">
                <a:solidFill>
                  <a:srgbClr val="000000"/>
                </a:solidFill>
                <a:effectLst/>
                <a:latin typeface="Times New Roman" panose="02020603050405020304" pitchFamily="18" charset="0"/>
                <a:cs typeface="Times New Roman" panose="02020603050405020304" pitchFamily="18" charset="0"/>
              </a:rPr>
              <a:t>- Spending more amount of time in the UV light</a:t>
            </a:r>
            <a:r>
              <a:rPr lang="en-IN" sz="1800" dirty="0">
                <a:solidFill>
                  <a:srgbClr val="000000"/>
                </a:solidFill>
                <a:latin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cs typeface="Times New Roman" panose="02020603050405020304" pitchFamily="18" charset="0"/>
              </a:rPr>
              <a:t>coming from sun.</a:t>
            </a:r>
            <a:br>
              <a:rPr lang="en-IN" sz="1800" dirty="0">
                <a:solidFill>
                  <a:srgbClr val="000000"/>
                </a:solidFill>
                <a:effectLst/>
                <a:latin typeface="Times New Roman" panose="02020603050405020304" pitchFamily="18" charset="0"/>
                <a:cs typeface="Times New Roman" panose="02020603050405020304" pitchFamily="18" charset="0"/>
              </a:rPr>
            </a:br>
            <a:r>
              <a:rPr lang="en-IN" sz="1800" dirty="0">
                <a:solidFill>
                  <a:srgbClr val="000000"/>
                </a:solidFill>
                <a:latin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cs typeface="Times New Roman" panose="02020603050405020304" pitchFamily="18" charset="0"/>
              </a:rPr>
              <a:t>Smoking heavily, fall of hair and change of </a:t>
            </a:r>
            <a:r>
              <a:rPr lang="en-IN" sz="1800" dirty="0" err="1">
                <a:solidFill>
                  <a:srgbClr val="000000"/>
                </a:solidFill>
                <a:effectLst/>
                <a:latin typeface="Times New Roman" panose="02020603050405020304" pitchFamily="18" charset="0"/>
                <a:cs typeface="Times New Roman" panose="02020603050405020304" pitchFamily="18" charset="0"/>
              </a:rPr>
              <a:t>color</a:t>
            </a:r>
            <a:r>
              <a:rPr lang="en-IN" sz="1800" dirty="0">
                <a:solidFill>
                  <a:srgbClr val="000000"/>
                </a:solidFill>
                <a:effectLst/>
                <a:latin typeface="Times New Roman" panose="02020603050405020304" pitchFamily="18" charset="0"/>
                <a:cs typeface="Times New Roman" panose="02020603050405020304" pitchFamily="18" charset="0"/>
              </a:rPr>
              <a:t>.</a:t>
            </a:r>
            <a:br>
              <a:rPr lang="en-IN" sz="1800" dirty="0">
                <a:solidFill>
                  <a:srgbClr val="000000"/>
                </a:solidFill>
                <a:latin typeface="Times New Roman" panose="02020603050405020304" pitchFamily="18" charset="0"/>
                <a:cs typeface="Times New Roman" panose="02020603050405020304" pitchFamily="18" charset="0"/>
              </a:rPr>
            </a:br>
            <a:r>
              <a:rPr lang="en-IN" sz="1800" dirty="0">
                <a:solidFill>
                  <a:srgbClr val="000000"/>
                </a:solidFill>
                <a:latin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cs typeface="Times New Roman" panose="02020603050405020304" pitchFamily="18" charset="0"/>
              </a:rPr>
              <a:t>Growth of moles and different shapes.</a:t>
            </a:r>
            <a:br>
              <a:rPr lang="en-IN" sz="1800" dirty="0">
                <a:solidFill>
                  <a:srgbClr val="000000"/>
                </a:solidFill>
                <a:effectLst/>
                <a:latin typeface="Times New Roman" panose="02020603050405020304" pitchFamily="18" charset="0"/>
                <a:cs typeface="Times New Roman" panose="02020603050405020304" pitchFamily="18" charset="0"/>
              </a:rPr>
            </a:br>
            <a:r>
              <a:rPr lang="en-IN" sz="1800" dirty="0">
                <a:solidFill>
                  <a:srgbClr val="000000"/>
                </a:solidFill>
                <a:effectLst/>
                <a:latin typeface="Times New Roman" panose="02020603050405020304" pitchFamily="18" charset="0"/>
                <a:cs typeface="Times New Roman" panose="02020603050405020304" pitchFamily="18" charset="0"/>
              </a:rPr>
              <a:t>- Family history of skin cancer etc.</a:t>
            </a:r>
            <a:br>
              <a:rPr lang="en-IN" sz="1800" dirty="0">
                <a:solidFill>
                  <a:srgbClr val="000000"/>
                </a:solidFill>
                <a:effectLst/>
                <a:latin typeface="Times New Roman" panose="02020603050405020304" pitchFamily="18" charset="0"/>
                <a:cs typeface="Times New Roman" panose="02020603050405020304" pitchFamily="18" charset="0"/>
              </a:rPr>
            </a:br>
            <a:endParaRPr lang="en-US" sz="1800" b="0" i="0" dirty="0">
              <a:effectLst/>
              <a:latin typeface="Times New Roman" panose="02020603050405020304" pitchFamily="18" charset="0"/>
              <a:cs typeface="Times New Roman" panose="02020603050405020304" pitchFamily="18" charset="0"/>
            </a:endParaRPr>
          </a:p>
          <a:p>
            <a:r>
              <a:rPr lang="en-US" sz="1800" b="1" i="0" dirty="0">
                <a:effectLst/>
                <a:latin typeface="Times New Roman" panose="02020603050405020304" pitchFamily="18" charset="0"/>
                <a:cs typeface="Times New Roman" panose="02020603050405020304" pitchFamily="18" charset="0"/>
              </a:rPr>
              <a:t>Prevalence and Incidence of Skin Cancer: </a:t>
            </a:r>
            <a:br>
              <a:rPr lang="en-US" sz="1800" b="1" i="0" dirty="0">
                <a:effectLst/>
                <a:latin typeface="Times New Roman" panose="02020603050405020304" pitchFamily="18" charset="0"/>
                <a:cs typeface="Times New Roman" panose="02020603050405020304" pitchFamily="18" charset="0"/>
              </a:rPr>
            </a:br>
            <a:r>
              <a:rPr lang="en-IN" sz="1800" b="0" i="0" u="none" strike="noStrike" dirty="0">
                <a:effectLst/>
                <a:latin typeface="Times New Roman" panose="02020603050405020304" pitchFamily="18" charset="0"/>
                <a:cs typeface="Times New Roman" panose="02020603050405020304" pitchFamily="18" charset="0"/>
              </a:rPr>
              <a:t>Skin cancer is one of the most frequently diagnosed cancers worldwide. According to the World Health Organization, there are more than 5 million new cases of skin cancer diagnosed each year. </a:t>
            </a:r>
            <a:br>
              <a:rPr lang="en-IN" sz="1800" b="0" i="0" u="none" strike="noStrike" dirty="0">
                <a:effectLst/>
                <a:latin typeface="Times New Roman" panose="02020603050405020304" pitchFamily="18" charset="0"/>
                <a:cs typeface="Times New Roman" panose="02020603050405020304" pitchFamily="18" charset="0"/>
              </a:rPr>
            </a:br>
            <a:endParaRPr lang="en-IN" sz="1800" b="0" i="0" u="none" strike="noStrike" dirty="0">
              <a:effectLst/>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Importance of Early Detection:</a:t>
            </a:r>
            <a:br>
              <a:rPr lang="en-US" sz="1800" b="1"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IN" sz="1800" i="0" u="none" strike="noStrike" dirty="0">
                <a:effectLst/>
                <a:latin typeface="Times New Roman" panose="02020603050405020304" pitchFamily="18" charset="0"/>
                <a:cs typeface="Times New Roman" panose="02020603050405020304" pitchFamily="18" charset="0"/>
              </a:rPr>
              <a:t>Early detection of skin cancer is associated with significantly improved outcomes. When detected at an early stage, skin cancer is highly curable, typically involving minor surgical procedures.</a:t>
            </a:r>
            <a:br>
              <a:rPr lang="en-IN" sz="1800" i="0" u="none" strike="noStrike" dirty="0">
                <a:effectLst/>
                <a:latin typeface="Times New Roman" panose="02020603050405020304" pitchFamily="18" charset="0"/>
                <a:cs typeface="Times New Roman" panose="02020603050405020304" pitchFamily="18" charset="0"/>
              </a:rPr>
            </a:br>
            <a:br>
              <a:rPr lang="en-IN" sz="1800" i="0" u="none" strike="noStrike" dirty="0">
                <a:effectLst/>
                <a:latin typeface="Times New Roman" panose="02020603050405020304" pitchFamily="18" charset="0"/>
                <a:cs typeface="Times New Roman" panose="02020603050405020304" pitchFamily="18" charset="0"/>
              </a:rPr>
            </a:br>
            <a:r>
              <a:rPr lang="en-IN" sz="1800" i="0" u="none" strike="noStrike" dirty="0">
                <a:effectLst/>
                <a:latin typeface="Times New Roman" panose="02020603050405020304" pitchFamily="18" charset="0"/>
                <a:cs typeface="Times New Roman" panose="02020603050405020304" pitchFamily="18" charset="0"/>
              </a:rPr>
              <a:t>- In contrast, advanced-stage skin cancer often requires more aggressive and invasive treatments, leading to a reduced  likelihood of survival and a lower quality of life for affected individuals.</a:t>
            </a:r>
          </a:p>
          <a:p>
            <a:pPr marL="0" indent="0">
              <a:buNone/>
            </a:pPr>
            <a:br>
              <a:rPr lang="en-IN" sz="1800" dirty="0">
                <a:latin typeface="Times New Roman" panose="02020603050405020304" pitchFamily="18" charset="0"/>
                <a:cs typeface="Times New Roman" panose="02020603050405020304" pitchFamily="18" charset="0"/>
              </a:rPr>
            </a:br>
            <a:endParaRPr lang="en-US" sz="1800" b="1" dirty="0">
              <a:latin typeface="Times New Roman" panose="02020603050405020304" pitchFamily="18" charset="0"/>
              <a:cs typeface="Times New Roman" panose="02020603050405020304" pitchFamily="18" charset="0"/>
            </a:endParaRPr>
          </a:p>
        </p:txBody>
      </p:sp>
      <p:pic>
        <p:nvPicPr>
          <p:cNvPr id="4" name="Google Shape;104;p15"/>
          <p:cNvPicPr preferRelativeResize="0"/>
          <p:nvPr/>
        </p:nvPicPr>
        <p:blipFill rotWithShape="1">
          <a:blip r:embed="rId2"/>
          <a:srcRect/>
          <a:stretch>
            <a:fillRect/>
          </a:stretch>
        </p:blipFill>
        <p:spPr>
          <a:xfrm>
            <a:off x="9847669" y="26126"/>
            <a:ext cx="2274570" cy="747395"/>
          </a:xfrm>
          <a:prstGeom prst="rect">
            <a:avLst/>
          </a:prstGeom>
          <a:noFill/>
          <a:ln>
            <a:noFill/>
          </a:ln>
        </p:spPr>
      </p:pic>
    </p:spTree>
    <p:extLst>
      <p:ext uri="{BB962C8B-B14F-4D97-AF65-F5344CB8AC3E}">
        <p14:creationId xmlns:p14="http://schemas.microsoft.com/office/powerpoint/2010/main" val="2694585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71" y="43966"/>
            <a:ext cx="10025714" cy="729556"/>
          </a:xfrm>
        </p:spPr>
        <p:txBody>
          <a:bodyPr>
            <a:normAutofit/>
          </a:bodyPr>
          <a:lstStyle/>
          <a:p>
            <a:r>
              <a:rPr lang="en-US" sz="3600" b="1" dirty="0">
                <a:latin typeface="Times New Roman" panose="02020603050405020304" pitchFamily="18" charset="0"/>
                <a:cs typeface="Times New Roman" panose="02020603050405020304" pitchFamily="18" charset="0"/>
              </a:rPr>
              <a:t> 2. Background</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07571" y="870857"/>
            <a:ext cx="11414668" cy="5943178"/>
          </a:xfrm>
        </p:spPr>
        <p:txBody>
          <a:bodyPr>
            <a:noAutofit/>
          </a:bodyPr>
          <a:lstStyle/>
          <a:p>
            <a:r>
              <a:rPr lang="en-US" sz="1800" b="1" dirty="0">
                <a:latin typeface="Times New Roman" panose="02020603050405020304" pitchFamily="18" charset="0"/>
                <a:cs typeface="Times New Roman" panose="02020603050405020304" pitchFamily="18" charset="0"/>
              </a:rPr>
              <a:t>Current Methods for Skin Cancer Detection</a:t>
            </a:r>
            <a:r>
              <a:rPr lang="en-US" sz="1800" b="1" i="0" dirty="0">
                <a:effectLst/>
                <a:latin typeface="Times New Roman" panose="02020603050405020304" pitchFamily="18" charset="0"/>
                <a:cs typeface="Times New Roman" panose="02020603050405020304" pitchFamily="18" charset="0"/>
              </a:rPr>
              <a:t>:</a:t>
            </a:r>
            <a:br>
              <a:rPr lang="en-IN" sz="1800" dirty="0">
                <a:solidFill>
                  <a:srgbClr val="000000"/>
                </a:solidFill>
                <a:effectLst/>
                <a:latin typeface="Times New Roman" panose="02020603050405020304" pitchFamily="18" charset="0"/>
                <a:cs typeface="Times New Roman" panose="02020603050405020304" pitchFamily="18" charset="0"/>
              </a:rPr>
            </a:br>
            <a:r>
              <a:rPr lang="en-IN" sz="1800" dirty="0">
                <a:solidFill>
                  <a:srgbClr val="000000"/>
                </a:solidFill>
                <a:effectLst/>
                <a:latin typeface="Times New Roman" panose="02020603050405020304" pitchFamily="18" charset="0"/>
                <a:cs typeface="Times New Roman" panose="02020603050405020304" pitchFamily="18" charset="0"/>
              </a:rPr>
              <a:t>The current standard for skin cancer detection involves visual examination by dermatologists, where they assess skin lesions for characteristics such as size, shape, </a:t>
            </a:r>
            <a:r>
              <a:rPr lang="en-IN" sz="1800" dirty="0" err="1">
                <a:solidFill>
                  <a:srgbClr val="000000"/>
                </a:solidFill>
                <a:effectLst/>
                <a:latin typeface="Times New Roman" panose="02020603050405020304" pitchFamily="18" charset="0"/>
                <a:cs typeface="Times New Roman" panose="02020603050405020304" pitchFamily="18" charset="0"/>
              </a:rPr>
              <a:t>color</a:t>
            </a:r>
            <a:r>
              <a:rPr lang="en-IN" sz="1800" dirty="0">
                <a:solidFill>
                  <a:srgbClr val="000000"/>
                </a:solidFill>
                <a:effectLst/>
                <a:latin typeface="Times New Roman" panose="02020603050405020304" pitchFamily="18" charset="0"/>
                <a:cs typeface="Times New Roman" panose="02020603050405020304" pitchFamily="18" charset="0"/>
              </a:rPr>
              <a:t>, and changes over time. </a:t>
            </a:r>
            <a:br>
              <a:rPr lang="en-IN" sz="1800" dirty="0">
                <a:solidFill>
                  <a:srgbClr val="000000"/>
                </a:solidFill>
                <a:effectLst/>
                <a:latin typeface="Times New Roman" panose="02020603050405020304" pitchFamily="18" charset="0"/>
                <a:cs typeface="Times New Roman" panose="02020603050405020304" pitchFamily="18" charset="0"/>
              </a:rPr>
            </a:br>
            <a:br>
              <a:rPr lang="en-IN" sz="1800" dirty="0">
                <a:solidFill>
                  <a:srgbClr val="000000"/>
                </a:solidFill>
                <a:effectLst/>
                <a:latin typeface="Times New Roman" panose="02020603050405020304" pitchFamily="18" charset="0"/>
                <a:cs typeface="Times New Roman" panose="02020603050405020304" pitchFamily="18" charset="0"/>
              </a:rPr>
            </a:br>
            <a:r>
              <a:rPr lang="en-IN" sz="1800" dirty="0">
                <a:solidFill>
                  <a:srgbClr val="000000"/>
                </a:solidFill>
                <a:effectLst/>
                <a:latin typeface="Times New Roman" panose="02020603050405020304" pitchFamily="18" charset="0"/>
                <a:cs typeface="Times New Roman" panose="02020603050405020304" pitchFamily="18" charset="0"/>
              </a:rPr>
              <a:t>Dermoscopy, a technique that involves using a handheld magnifier, is also commonly employed to aid in the examination. Biopsies are conducted to confirm a diagnosis.</a:t>
            </a:r>
            <a:br>
              <a:rPr lang="en-IN" sz="1800" dirty="0">
                <a:solidFill>
                  <a:srgbClr val="000000"/>
                </a:solidFill>
                <a:effectLst/>
                <a:latin typeface="Times New Roman" panose="02020603050405020304" pitchFamily="18" charset="0"/>
                <a:cs typeface="Times New Roman" panose="02020603050405020304" pitchFamily="18" charset="0"/>
              </a:rPr>
            </a:br>
            <a:br>
              <a:rPr lang="en-IN" sz="1800" dirty="0">
                <a:solidFill>
                  <a:srgbClr val="000000"/>
                </a:solidFill>
                <a:effectLst/>
                <a:latin typeface="Times New Roman" panose="02020603050405020304" pitchFamily="18" charset="0"/>
                <a:cs typeface="Times New Roman" panose="02020603050405020304" pitchFamily="18" charset="0"/>
              </a:rPr>
            </a:br>
            <a:r>
              <a:rPr lang="en-IN" sz="1800" dirty="0">
                <a:solidFill>
                  <a:srgbClr val="000000"/>
                </a:solidFill>
                <a:effectLst/>
                <a:latin typeface="Times New Roman" panose="02020603050405020304" pitchFamily="18" charset="0"/>
                <a:cs typeface="Times New Roman" panose="02020603050405020304" pitchFamily="18" charset="0"/>
              </a:rPr>
              <a:t>While these methods have proven effective to some extent, they have limitations, including subjectivity, interobserver variability, and the requirement for specialized expertise. Moreover, access to dermatologists may be limited in some regions, resulting in delayed diagnosis and treatment.</a:t>
            </a:r>
            <a:br>
              <a:rPr lang="en-IN" sz="1800" dirty="0">
                <a:solidFill>
                  <a:srgbClr val="000000"/>
                </a:solidFill>
                <a:effectLst/>
                <a:latin typeface="Times New Roman" panose="02020603050405020304" pitchFamily="18" charset="0"/>
                <a:cs typeface="Times New Roman" panose="02020603050405020304" pitchFamily="18" charset="0"/>
              </a:rPr>
            </a:br>
            <a:endParaRPr lang="en-US" sz="1800" b="0" i="0" dirty="0">
              <a:effectLst/>
              <a:latin typeface="Times New Roman" panose="02020603050405020304" pitchFamily="18" charset="0"/>
              <a:cs typeface="Times New Roman" panose="02020603050405020304" pitchFamily="18" charset="0"/>
            </a:endParaRPr>
          </a:p>
          <a:p>
            <a:r>
              <a:rPr lang="en-US" sz="1800" b="1" i="0" dirty="0">
                <a:effectLst/>
                <a:latin typeface="Times New Roman" panose="02020603050405020304" pitchFamily="18" charset="0"/>
                <a:cs typeface="Times New Roman" panose="02020603050405020304" pitchFamily="18" charset="0"/>
              </a:rPr>
              <a:t>Technological Advancements: </a:t>
            </a:r>
            <a:br>
              <a:rPr lang="en-US" sz="1800" b="1" i="0" dirty="0">
                <a:effectLst/>
                <a:latin typeface="Times New Roman" panose="02020603050405020304" pitchFamily="18" charset="0"/>
                <a:cs typeface="Times New Roman" panose="02020603050405020304" pitchFamily="18" charset="0"/>
              </a:rPr>
            </a:br>
            <a:r>
              <a:rPr lang="en-US" sz="1800" i="0" dirty="0">
                <a:effectLst/>
                <a:latin typeface="Times New Roman" panose="02020603050405020304" pitchFamily="18" charset="0"/>
                <a:cs typeface="Times New Roman" panose="02020603050405020304" pitchFamily="18" charset="0"/>
              </a:rPr>
              <a:t>Recent advancements in computer vision and machine learning have opened up new possibilities for the automated detection and classification of skin lesions.</a:t>
            </a:r>
            <a:br>
              <a:rPr lang="en-US" sz="1800" i="0" dirty="0">
                <a:effectLst/>
                <a:latin typeface="Times New Roman" panose="02020603050405020304" pitchFamily="18" charset="0"/>
                <a:cs typeface="Times New Roman" panose="02020603050405020304" pitchFamily="18" charset="0"/>
              </a:rPr>
            </a:br>
            <a:br>
              <a:rPr lang="en-US" sz="1800" i="0" dirty="0">
                <a:effectLst/>
                <a:latin typeface="Times New Roman" panose="02020603050405020304" pitchFamily="18" charset="0"/>
                <a:cs typeface="Times New Roman" panose="02020603050405020304" pitchFamily="18" charset="0"/>
              </a:rPr>
            </a:br>
            <a:r>
              <a:rPr lang="en-US" sz="1800" i="0" dirty="0">
                <a:effectLst/>
                <a:latin typeface="Times New Roman" panose="02020603050405020304" pitchFamily="18" charset="0"/>
                <a:cs typeface="Times New Roman" panose="02020603050405020304" pitchFamily="18" charset="0"/>
              </a:rPr>
              <a:t>These technologies allow for the analysis of images of skin lesions, enabling rapid, objective, and consistent evaluation. Machine learning algorithms can be trained on large datasets of dermatological images to identify patterns and features associated with different skin cancer types.</a:t>
            </a:r>
            <a:br>
              <a:rPr lang="en-US" sz="1800" i="0" dirty="0">
                <a:effectLst/>
                <a:latin typeface="Times New Roman" panose="02020603050405020304" pitchFamily="18" charset="0"/>
                <a:cs typeface="Times New Roman" panose="02020603050405020304" pitchFamily="18" charset="0"/>
              </a:rPr>
            </a:br>
            <a:br>
              <a:rPr lang="en-US" sz="1800" i="0" dirty="0">
                <a:effectLst/>
                <a:latin typeface="Times New Roman" panose="02020603050405020304" pitchFamily="18" charset="0"/>
                <a:cs typeface="Times New Roman" panose="02020603050405020304" pitchFamily="18" charset="0"/>
              </a:rPr>
            </a:br>
            <a:r>
              <a:rPr lang="en-US" sz="1800" i="0" dirty="0">
                <a:effectLst/>
                <a:latin typeface="Times New Roman" panose="02020603050405020304" pitchFamily="18" charset="0"/>
                <a:cs typeface="Times New Roman" panose="02020603050405020304" pitchFamily="18" charset="0"/>
              </a:rPr>
              <a:t>This research project aims to harness these technological advancements to develop a robust and efficient system for skin cancer detection and classification</a:t>
            </a:r>
          </a:p>
          <a:p>
            <a:pPr marL="0" indent="0">
              <a:buNone/>
            </a:pPr>
            <a:br>
              <a:rPr lang="en-IN" sz="1800" dirty="0">
                <a:latin typeface="Times New Roman" panose="02020603050405020304" pitchFamily="18" charset="0"/>
                <a:cs typeface="Times New Roman" panose="02020603050405020304" pitchFamily="18" charset="0"/>
              </a:rPr>
            </a:br>
            <a:endParaRPr lang="en-US" sz="1800" b="1" dirty="0">
              <a:latin typeface="Times New Roman" panose="02020603050405020304" pitchFamily="18" charset="0"/>
              <a:cs typeface="Times New Roman" panose="02020603050405020304" pitchFamily="18" charset="0"/>
            </a:endParaRPr>
          </a:p>
        </p:txBody>
      </p:sp>
      <p:pic>
        <p:nvPicPr>
          <p:cNvPr id="4" name="Google Shape;104;p15"/>
          <p:cNvPicPr preferRelativeResize="0"/>
          <p:nvPr/>
        </p:nvPicPr>
        <p:blipFill rotWithShape="1">
          <a:blip r:embed="rId2"/>
          <a:srcRect/>
          <a:stretch>
            <a:fillRect/>
          </a:stretch>
        </p:blipFill>
        <p:spPr>
          <a:xfrm>
            <a:off x="9847669" y="26126"/>
            <a:ext cx="2274570" cy="747395"/>
          </a:xfrm>
          <a:prstGeom prst="rect">
            <a:avLst/>
          </a:prstGeom>
          <a:noFill/>
          <a:ln>
            <a:noFill/>
          </a:ln>
        </p:spPr>
      </p:pic>
    </p:spTree>
    <p:extLst>
      <p:ext uri="{BB962C8B-B14F-4D97-AF65-F5344CB8AC3E}">
        <p14:creationId xmlns:p14="http://schemas.microsoft.com/office/powerpoint/2010/main" val="1763348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343" y="26126"/>
            <a:ext cx="10070784" cy="747395"/>
          </a:xfrm>
        </p:spPr>
        <p:txBody>
          <a:bodyPr>
            <a:normAutofit/>
          </a:bodyPr>
          <a:lstStyle/>
          <a:p>
            <a:r>
              <a:rPr lang="en-US" sz="3600" b="1" dirty="0">
                <a:latin typeface="Times New Roman" panose="02020603050405020304" pitchFamily="18" charset="0"/>
                <a:cs typeface="Times New Roman" panose="02020603050405020304" pitchFamily="18" charset="0"/>
              </a:rPr>
              <a:t> 3. Motivation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29343" y="773521"/>
            <a:ext cx="11462657" cy="6058353"/>
          </a:xfrm>
        </p:spPr>
        <p:txBody>
          <a:bodyPr>
            <a:noAutofit/>
          </a:bodyPr>
          <a:lstStyle/>
          <a:p>
            <a:r>
              <a:rPr lang="en-IN" sz="1800" b="1" i="0" u="none" strike="noStrike" dirty="0">
                <a:effectLst/>
                <a:latin typeface="Times New Roman" panose="02020603050405020304" pitchFamily="18" charset="0"/>
                <a:cs typeface="Times New Roman" panose="02020603050405020304" pitchFamily="18" charset="0"/>
              </a:rPr>
              <a:t>Current Limitations:</a:t>
            </a:r>
            <a:br>
              <a:rPr lang="en-IN" sz="1800" b="1" i="0" u="none" strike="noStrike" dirty="0">
                <a:effectLst/>
                <a:latin typeface="Times New Roman" panose="02020603050405020304" pitchFamily="18" charset="0"/>
                <a:cs typeface="Times New Roman" panose="02020603050405020304" pitchFamily="18" charset="0"/>
              </a:rPr>
            </a:br>
            <a:r>
              <a:rPr lang="en-IN" sz="1800" i="0" u="none" strike="noStrike" dirty="0">
                <a:effectLst/>
                <a:latin typeface="Times New Roman" panose="02020603050405020304" pitchFamily="18" charset="0"/>
                <a:cs typeface="Times New Roman" panose="02020603050405020304" pitchFamily="18" charset="0"/>
              </a:rPr>
              <a:t>Currently, skin cancer detection methods primarily rely on visual examination and biopsies, which can be subjective, costly, and time-consuming.</a:t>
            </a:r>
            <a:br>
              <a:rPr lang="en-IN" sz="1800" i="0" u="none" strike="noStrike" dirty="0">
                <a:effectLst/>
                <a:latin typeface="Times New Roman" panose="02020603050405020304" pitchFamily="18" charset="0"/>
                <a:cs typeface="Times New Roman" panose="02020603050405020304" pitchFamily="18" charset="0"/>
              </a:rPr>
            </a:br>
            <a:r>
              <a:rPr lang="en-IN" sz="1800" i="0" u="none" strike="noStrike" dirty="0">
                <a:effectLst/>
                <a:latin typeface="Times New Roman" panose="02020603050405020304" pitchFamily="18" charset="0"/>
                <a:cs typeface="Times New Roman" panose="02020603050405020304" pitchFamily="18" charset="0"/>
              </a:rPr>
              <a:t>Moreover, the accuracy of these methods, especially in distinguishing between benign and malignant lesions, is not always reliable. </a:t>
            </a:r>
            <a:br>
              <a:rPr lang="en-IN" sz="1800" i="0" u="none" strike="noStrike" dirty="0">
                <a:effectLst/>
                <a:latin typeface="Times New Roman" panose="02020603050405020304" pitchFamily="18" charset="0"/>
                <a:cs typeface="Times New Roman" panose="02020603050405020304" pitchFamily="18" charset="0"/>
              </a:rPr>
            </a:br>
            <a:r>
              <a:rPr lang="en-IN" sz="1800" i="0" u="none" strike="noStrike" dirty="0">
                <a:effectLst/>
                <a:latin typeface="Times New Roman" panose="02020603050405020304" pitchFamily="18" charset="0"/>
                <a:cs typeface="Times New Roman" panose="02020603050405020304" pitchFamily="18" charset="0"/>
              </a:rPr>
              <a:t>As a result, a large number of cases go undetected until they reach advanced stages.</a:t>
            </a:r>
          </a:p>
          <a:p>
            <a:r>
              <a:rPr lang="en-US" sz="1800" b="1" i="0" dirty="0">
                <a:effectLst/>
                <a:latin typeface="Times New Roman" panose="02020603050405020304" pitchFamily="18" charset="0"/>
                <a:cs typeface="Times New Roman" panose="02020603050405020304" pitchFamily="18" charset="0"/>
              </a:rPr>
              <a:t>Importance of Early Detection:</a:t>
            </a:r>
            <a:br>
              <a:rPr lang="en-US" sz="1800" b="1" i="0" dirty="0">
                <a:effectLst/>
                <a:latin typeface="Times New Roman" panose="02020603050405020304" pitchFamily="18" charset="0"/>
                <a:cs typeface="Times New Roman" panose="02020603050405020304" pitchFamily="18" charset="0"/>
              </a:rPr>
            </a:br>
            <a:r>
              <a:rPr lang="en-US" sz="1800" i="0" dirty="0">
                <a:effectLst/>
                <a:latin typeface="Times New Roman" panose="02020603050405020304" pitchFamily="18" charset="0"/>
                <a:cs typeface="Times New Roman" panose="02020603050405020304" pitchFamily="18" charset="0"/>
              </a:rPr>
              <a:t>Early detection of skin cancer is critical for increasing the chances of successful treatment and, ultimately, saving lives.</a:t>
            </a:r>
            <a:br>
              <a:rPr lang="en-US" sz="1800" i="0" dirty="0">
                <a:effectLst/>
                <a:latin typeface="Times New Roman" panose="02020603050405020304" pitchFamily="18" charset="0"/>
                <a:cs typeface="Times New Roman" panose="02020603050405020304" pitchFamily="18" charset="0"/>
              </a:rPr>
            </a:br>
            <a:r>
              <a:rPr lang="en-US" sz="1800" i="0" dirty="0">
                <a:effectLst/>
                <a:latin typeface="Times New Roman" panose="02020603050405020304" pitchFamily="18" charset="0"/>
                <a:cs typeface="Times New Roman" panose="02020603050405020304" pitchFamily="18" charset="0"/>
              </a:rPr>
              <a:t>Research has shown that when skin cancer is identified in its initial stages, the five-year survival rate is notably higher. </a:t>
            </a:r>
          </a:p>
          <a:p>
            <a:r>
              <a:rPr lang="en-US" sz="1800" b="1" i="0" dirty="0">
                <a:effectLst/>
                <a:latin typeface="Times New Roman" panose="02020603050405020304" pitchFamily="18" charset="0"/>
                <a:cs typeface="Times New Roman" panose="02020603050405020304" pitchFamily="18" charset="0"/>
              </a:rPr>
              <a:t>Technological Advancements:</a:t>
            </a:r>
            <a:br>
              <a:rPr lang="en-US" sz="1800" b="1" i="0" dirty="0">
                <a:effectLst/>
                <a:latin typeface="Times New Roman" panose="02020603050405020304" pitchFamily="18" charset="0"/>
                <a:cs typeface="Times New Roman" panose="02020603050405020304" pitchFamily="18" charset="0"/>
              </a:rPr>
            </a:br>
            <a:r>
              <a:rPr lang="en-US" sz="1800" i="0" dirty="0">
                <a:effectLst/>
                <a:latin typeface="Times New Roman" panose="02020603050405020304" pitchFamily="18" charset="0"/>
                <a:cs typeface="Times New Roman" panose="02020603050405020304" pitchFamily="18" charset="0"/>
              </a:rPr>
              <a:t>Recent advancements in computer vision, machine learning, and dermatology offer an exciting opportunity to revolutionize the field of skin cancer detection.</a:t>
            </a:r>
            <a:br>
              <a:rPr lang="en-US" sz="1800" b="1" i="0" dirty="0">
                <a:effectLst/>
                <a:latin typeface="Times New Roman" panose="02020603050405020304" pitchFamily="18" charset="0"/>
                <a:cs typeface="Times New Roman" panose="02020603050405020304" pitchFamily="18" charset="0"/>
              </a:rPr>
            </a:br>
            <a:endParaRPr lang="en-US" sz="1800" b="1" i="0" dirty="0">
              <a:effectLst/>
              <a:latin typeface="Times New Roman" panose="02020603050405020304" pitchFamily="18" charset="0"/>
              <a:cs typeface="Times New Roman" panose="02020603050405020304" pitchFamily="18" charset="0"/>
            </a:endParaRPr>
          </a:p>
          <a:p>
            <a:r>
              <a:rPr lang="en-US" sz="1800" b="1" i="0" dirty="0">
                <a:effectLst/>
                <a:latin typeface="Times New Roman" panose="02020603050405020304" pitchFamily="18" charset="0"/>
                <a:cs typeface="Times New Roman" panose="02020603050405020304" pitchFamily="18" charset="0"/>
              </a:rPr>
              <a:t>Societal Implications:</a:t>
            </a:r>
            <a:br>
              <a:rPr lang="en-US" sz="1800" b="1" i="0" dirty="0">
                <a:effectLst/>
                <a:latin typeface="Times New Roman" panose="02020603050405020304" pitchFamily="18" charset="0"/>
                <a:cs typeface="Times New Roman" panose="02020603050405020304" pitchFamily="18" charset="0"/>
              </a:rPr>
            </a:br>
            <a:r>
              <a:rPr lang="en-US" sz="1800" i="0" dirty="0">
                <a:effectLst/>
                <a:latin typeface="Times New Roman" panose="02020603050405020304" pitchFamily="18" charset="0"/>
                <a:cs typeface="Times New Roman" panose="02020603050405020304" pitchFamily="18" charset="0"/>
              </a:rPr>
              <a:t>The outcomes of this research extend beyond individuals; they hold the potential to transform healthcare and reduce the economic burden on healthcare systems. </a:t>
            </a:r>
            <a:br>
              <a:rPr lang="en-US" sz="1800" i="0" dirty="0">
                <a:effectLst/>
                <a:latin typeface="Times New Roman" panose="02020603050405020304" pitchFamily="18" charset="0"/>
                <a:cs typeface="Times New Roman" panose="02020603050405020304" pitchFamily="18" charset="0"/>
              </a:rPr>
            </a:br>
            <a:r>
              <a:rPr lang="en-US" sz="1800" i="0" dirty="0">
                <a:effectLst/>
                <a:latin typeface="Times New Roman" panose="02020603050405020304" pitchFamily="18" charset="0"/>
                <a:cs typeface="Times New Roman" panose="02020603050405020304" pitchFamily="18" charset="0"/>
              </a:rPr>
              <a:t>By improving early detection, we can facilitate timely intervention, reduce treatment costs, and enhance the quality of life for individuals at risk of skin cancer.</a:t>
            </a:r>
          </a:p>
        </p:txBody>
      </p:sp>
      <p:pic>
        <p:nvPicPr>
          <p:cNvPr id="4" name="Google Shape;104;p15"/>
          <p:cNvPicPr preferRelativeResize="0"/>
          <p:nvPr/>
        </p:nvPicPr>
        <p:blipFill rotWithShape="1">
          <a:blip r:embed="rId2"/>
          <a:srcRect/>
          <a:stretch>
            <a:fillRect/>
          </a:stretch>
        </p:blipFill>
        <p:spPr>
          <a:xfrm>
            <a:off x="9847669" y="26126"/>
            <a:ext cx="2274570" cy="747395"/>
          </a:xfrm>
          <a:prstGeom prst="rect">
            <a:avLst/>
          </a:prstGeom>
          <a:noFill/>
          <a:ln>
            <a:noFill/>
          </a:ln>
        </p:spPr>
      </p:pic>
    </p:spTree>
    <p:extLst>
      <p:ext uri="{BB962C8B-B14F-4D97-AF65-F5344CB8AC3E}">
        <p14:creationId xmlns:p14="http://schemas.microsoft.com/office/powerpoint/2010/main" val="280579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342" y="0"/>
            <a:ext cx="10071053" cy="747395"/>
          </a:xfrm>
        </p:spPr>
        <p:txBody>
          <a:bodyPr>
            <a:normAutofit/>
          </a:bodyPr>
          <a:lstStyle/>
          <a:p>
            <a:r>
              <a:rPr lang="en-IN" sz="3600" b="1" dirty="0">
                <a:latin typeface="Times New Roman" panose="02020603050405020304" pitchFamily="18" charset="0"/>
                <a:cs typeface="Times New Roman" panose="02020603050405020304" pitchFamily="18" charset="0"/>
              </a:rPr>
              <a:t> 4. Base Paper </a:t>
            </a:r>
          </a:p>
        </p:txBody>
      </p:sp>
      <p:sp>
        <p:nvSpPr>
          <p:cNvPr id="3" name="Content Placeholder 2"/>
          <p:cNvSpPr>
            <a:spLocks noGrp="1"/>
          </p:cNvSpPr>
          <p:nvPr>
            <p:ph idx="1"/>
          </p:nvPr>
        </p:nvSpPr>
        <p:spPr>
          <a:xfrm>
            <a:off x="729342" y="1110715"/>
            <a:ext cx="11006855" cy="5313922"/>
          </a:xfrm>
        </p:spPr>
        <p:txBody>
          <a:bodyPr>
            <a:noAutofit/>
          </a:bodyPr>
          <a:lstStyle/>
          <a:p>
            <a:pPr algn="just"/>
            <a:r>
              <a:rPr lang="en-US" sz="1800" b="1" dirty="0">
                <a:latin typeface="Times New Roman" panose="02020603050405020304" pitchFamily="18" charset="0"/>
                <a:cs typeface="Times New Roman" panose="02020603050405020304" pitchFamily="18" charset="0"/>
              </a:rPr>
              <a:t>Introduction:</a:t>
            </a:r>
          </a:p>
          <a:p>
            <a:pPr lvl="1"/>
            <a:r>
              <a:rPr lang="en-IN" sz="1800" dirty="0">
                <a:effectLst/>
                <a:latin typeface="Times New Roman" panose="02020603050405020304" pitchFamily="18" charset="0"/>
                <a:cs typeface="Times New Roman" panose="02020603050405020304" pitchFamily="18" charset="0"/>
              </a:rPr>
              <a:t>R Raja </a:t>
            </a:r>
            <a:r>
              <a:rPr lang="en-IN" sz="1800" dirty="0" err="1">
                <a:effectLst/>
                <a:latin typeface="Times New Roman" panose="02020603050405020304" pitchFamily="18" charset="0"/>
                <a:cs typeface="Times New Roman" panose="02020603050405020304" pitchFamily="18" charset="0"/>
              </a:rPr>
              <a:t>Sekar</a:t>
            </a:r>
            <a:r>
              <a:rPr lang="en-IN" sz="1800" dirty="0">
                <a:effectLst/>
                <a:latin typeface="Times New Roman" panose="02020603050405020304" pitchFamily="18" charset="0"/>
                <a:cs typeface="Times New Roman" panose="02020603050405020304" pitchFamily="18" charset="0"/>
              </a:rPr>
              <a:t>; Y </a:t>
            </a:r>
            <a:r>
              <a:rPr lang="en-IN" sz="1800" dirty="0" err="1">
                <a:effectLst/>
                <a:latin typeface="Times New Roman" panose="02020603050405020304" pitchFamily="18" charset="0"/>
                <a:cs typeface="Times New Roman" panose="02020603050405020304" pitchFamily="18" charset="0"/>
              </a:rPr>
              <a:t>Jagan</a:t>
            </a:r>
            <a:r>
              <a:rPr lang="en-IN" sz="1800" dirty="0">
                <a:effectLst/>
                <a:latin typeface="Times New Roman" panose="02020603050405020304" pitchFamily="18" charset="0"/>
                <a:cs typeface="Times New Roman" panose="02020603050405020304" pitchFamily="18" charset="0"/>
              </a:rPr>
              <a:t> Mohan Reddy; K Nani; C Sai </a:t>
            </a:r>
            <a:r>
              <a:rPr lang="en-IN" sz="1800" dirty="0" err="1">
                <a:effectLst/>
                <a:latin typeface="Times New Roman" panose="02020603050405020304" pitchFamily="18" charset="0"/>
                <a:cs typeface="Times New Roman" panose="02020603050405020304" pitchFamily="18" charset="0"/>
              </a:rPr>
              <a:t>Prathap</a:t>
            </a:r>
            <a:r>
              <a:rPr lang="en-IN" sz="1800" dirty="0">
                <a:effectLst/>
                <a:latin typeface="Times New Roman" panose="02020603050405020304" pitchFamily="18" charset="0"/>
                <a:cs typeface="Times New Roman" panose="02020603050405020304" pitchFamily="18" charset="0"/>
              </a:rPr>
              <a:t> Reddy; K Chiranjeevi; K Vikram, “Skin Cancer Prediction Using Deep Learning Techniques”, 2023 4th International Conference on Signal Processing and Communication (ICSPC), IEEE Conference, 2023.</a:t>
            </a:r>
          </a:p>
          <a:p>
            <a:pPr marL="530352" lvl="1" indent="0">
              <a:buNone/>
            </a:pPr>
            <a:endParaRPr lang="en-IN" sz="1800" dirty="0">
              <a:effectLst/>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Methodology:</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I</a:t>
            </a:r>
            <a:r>
              <a:rPr lang="en-IN" sz="1800" dirty="0">
                <a:effectLst/>
                <a:latin typeface="Times New Roman" panose="02020603050405020304" pitchFamily="18" charset="0"/>
                <a:cs typeface="Times New Roman" panose="02020603050405020304" pitchFamily="18" charset="0"/>
              </a:rPr>
              <a:t>n this base paper they have used </a:t>
            </a:r>
            <a:r>
              <a:rPr lang="en-IN" sz="1800" dirty="0" err="1">
                <a:effectLst/>
                <a:latin typeface="Times New Roman" panose="02020603050405020304" pitchFamily="18" charset="0"/>
                <a:cs typeface="Times New Roman" panose="02020603050405020304" pitchFamily="18" charset="0"/>
              </a:rPr>
              <a:t>ResNet</a:t>
            </a:r>
            <a:r>
              <a:rPr lang="en-IN" sz="1800" dirty="0">
                <a:effectLst/>
                <a:latin typeface="Times New Roman" panose="02020603050405020304" pitchFamily="18" charset="0"/>
                <a:cs typeface="Times New Roman" panose="02020603050405020304" pitchFamily="18" charset="0"/>
              </a:rPr>
              <a:t> Model, and used 3 (multi classes) for classification 1. Melanoma 2. Basal cell Carcinoma 3. Squamous cell skin cancer. Accuracy achieved 82.7 %.</a:t>
            </a:r>
          </a:p>
          <a:p>
            <a:pPr marL="0" indent="0">
              <a:buNone/>
            </a:pPr>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Dataset:</a:t>
            </a:r>
            <a:br>
              <a:rPr lang="en-US" sz="1800" b="1"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authors utilized a dataset containing 10000 images for skin cancer which can be classified into 2 or 3 or 7 classes. The name of Dataset is </a:t>
            </a:r>
            <a:r>
              <a:rPr lang="en-IN" sz="1800" dirty="0">
                <a:solidFill>
                  <a:srgbClr val="000000"/>
                </a:solidFill>
                <a:effectLst/>
                <a:latin typeface="Times New Roman" panose="02020603050405020304" pitchFamily="18" charset="0"/>
                <a:cs typeface="Times New Roman" panose="02020603050405020304" pitchFamily="18" charset="0"/>
              </a:rPr>
              <a:t>HAM10000 and is is available on Kaggle.</a:t>
            </a:r>
            <a:endParaRPr lang="en-US" sz="1800" dirty="0">
              <a:latin typeface="Times New Roman" panose="02020603050405020304" pitchFamily="18" charset="0"/>
              <a:cs typeface="Times New Roman" panose="02020603050405020304" pitchFamily="18" charset="0"/>
            </a:endParaRPr>
          </a:p>
          <a:p>
            <a:pPr marL="457200" lvl="1" indent="0" algn="just">
              <a:buNone/>
            </a:pPr>
            <a:endParaRPr lang="en-US" sz="1800" dirty="0">
              <a:latin typeface="Times New Roman" panose="02020603050405020304" pitchFamily="18" charset="0"/>
              <a:cs typeface="Times New Roman" panose="02020603050405020304" pitchFamily="18" charset="0"/>
            </a:endParaRPr>
          </a:p>
          <a:p>
            <a:pPr marL="457200" lvl="1" indent="0" algn="just">
              <a:buNone/>
            </a:pPr>
            <a:endParaRPr lang="en-US" sz="1800" dirty="0">
              <a:latin typeface="Times New Roman" panose="02020603050405020304" pitchFamily="18" charset="0"/>
              <a:cs typeface="Times New Roman" panose="02020603050405020304" pitchFamily="18" charset="0"/>
            </a:endParaRPr>
          </a:p>
          <a:p>
            <a:pPr marL="457200" lvl="1"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pic>
        <p:nvPicPr>
          <p:cNvPr id="4" name="Google Shape;104;p15"/>
          <p:cNvPicPr preferRelativeResize="0"/>
          <p:nvPr/>
        </p:nvPicPr>
        <p:blipFill rotWithShape="1">
          <a:blip r:embed="rId2"/>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2696683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1565" y="88149"/>
            <a:ext cx="6225287" cy="571096"/>
          </a:xfrm>
          <a:prstGeom prst="rect">
            <a:avLst/>
          </a:prstGeom>
        </p:spPr>
        <p:txBody>
          <a:bodyPr vert="horz" wrap="square" lIns="0" tIns="16933" rIns="0" bIns="0" rtlCol="0" anchor="ctr">
            <a:spAutoFit/>
          </a:bodyPr>
          <a:lstStyle/>
          <a:p>
            <a:pPr marL="16933">
              <a:lnSpc>
                <a:spcPct val="100000"/>
              </a:lnSpc>
              <a:spcBef>
                <a:spcPts val="133"/>
              </a:spcBef>
            </a:pPr>
            <a:r>
              <a:rPr lang="en-US" sz="3600" b="1" spc="-7" dirty="0">
                <a:latin typeface="Times New Roman" panose="02020603050405020304" pitchFamily="18" charset="0"/>
                <a:cs typeface="Times New Roman" panose="02020603050405020304" pitchFamily="18" charset="0"/>
              </a:rPr>
              <a:t> 5. Literature</a:t>
            </a:r>
            <a:r>
              <a:rPr lang="en-US" sz="3600" b="1" spc="-67" dirty="0">
                <a:latin typeface="Times New Roman" panose="02020603050405020304" pitchFamily="18" charset="0"/>
                <a:cs typeface="Times New Roman" panose="02020603050405020304" pitchFamily="18" charset="0"/>
              </a:rPr>
              <a:t> </a:t>
            </a:r>
            <a:r>
              <a:rPr lang="en-US" sz="3600" b="1" spc="-7" dirty="0">
                <a:latin typeface="Times New Roman" panose="02020603050405020304" pitchFamily="18" charset="0"/>
                <a:cs typeface="Times New Roman" panose="02020603050405020304" pitchFamily="18" charset="0"/>
              </a:rPr>
              <a:t>Survey</a:t>
            </a:r>
            <a:endParaRPr sz="3600" dirty="0"/>
          </a:p>
        </p:txBody>
      </p:sp>
      <p:sp>
        <p:nvSpPr>
          <p:cNvPr id="6" name="object 6"/>
          <p:cNvSpPr txBox="1">
            <a:spLocks noGrp="1"/>
          </p:cNvSpPr>
          <p:nvPr>
            <p:ph type="sldNum" sz="quarter" idx="12"/>
          </p:nvPr>
        </p:nvSpPr>
        <p:spPr>
          <a:xfrm>
            <a:off x="0" y="0"/>
            <a:ext cx="0" cy="554853"/>
          </a:xfrm>
          <a:prstGeom prst="rect">
            <a:avLst/>
          </a:prstGeom>
        </p:spPr>
        <p:txBody>
          <a:bodyPr vert="horz" wrap="square" lIns="0" tIns="847" rIns="0" bIns="0" rtlCol="0">
            <a:spAutoFit/>
          </a:bodyPr>
          <a:lstStyle/>
          <a:p>
            <a:pPr marL="50799">
              <a:spcBef>
                <a:spcPts val="7"/>
              </a:spcBef>
            </a:pPr>
            <a:endParaRPr lang="en-US" dirty="0"/>
          </a:p>
          <a:p>
            <a:pPr marL="50799">
              <a:spcBef>
                <a:spcPts val="7"/>
              </a:spcBef>
            </a:pPr>
            <a:endParaRPr dirty="0"/>
          </a:p>
        </p:txBody>
      </p:sp>
      <p:graphicFrame>
        <p:nvGraphicFramePr>
          <p:cNvPr id="9" name="Table 8">
            <a:extLst>
              <a:ext uri="{FF2B5EF4-FFF2-40B4-BE49-F238E27FC236}">
                <a16:creationId xmlns:a16="http://schemas.microsoft.com/office/drawing/2014/main" id="{EE2C00DF-3EB2-CB96-3DBB-B20B6C2E3DF1}"/>
              </a:ext>
            </a:extLst>
          </p:cNvPr>
          <p:cNvGraphicFramePr>
            <a:graphicFrameLocks noGrp="1"/>
          </p:cNvGraphicFramePr>
          <p:nvPr>
            <p:extLst>
              <p:ext uri="{D42A27DB-BD31-4B8C-83A1-F6EECF244321}">
                <p14:modId xmlns:p14="http://schemas.microsoft.com/office/powerpoint/2010/main" val="3184852582"/>
              </p:ext>
            </p:extLst>
          </p:nvPr>
        </p:nvGraphicFramePr>
        <p:xfrm>
          <a:off x="741566" y="747396"/>
          <a:ext cx="11380672" cy="6022457"/>
        </p:xfrm>
        <a:graphic>
          <a:graphicData uri="http://schemas.openxmlformats.org/drawingml/2006/table">
            <a:tbl>
              <a:tblPr bandRow="1">
                <a:tableStyleId>{5C22544A-7EE6-4342-B048-85BDC9FD1C3A}</a:tableStyleId>
              </a:tblPr>
              <a:tblGrid>
                <a:gridCol w="877295">
                  <a:extLst>
                    <a:ext uri="{9D8B030D-6E8A-4147-A177-3AD203B41FA5}">
                      <a16:colId xmlns:a16="http://schemas.microsoft.com/office/drawing/2014/main" val="4202992568"/>
                    </a:ext>
                  </a:extLst>
                </a:gridCol>
                <a:gridCol w="4601718">
                  <a:extLst>
                    <a:ext uri="{9D8B030D-6E8A-4147-A177-3AD203B41FA5}">
                      <a16:colId xmlns:a16="http://schemas.microsoft.com/office/drawing/2014/main" val="4020587666"/>
                    </a:ext>
                  </a:extLst>
                </a:gridCol>
                <a:gridCol w="3056778">
                  <a:extLst>
                    <a:ext uri="{9D8B030D-6E8A-4147-A177-3AD203B41FA5}">
                      <a16:colId xmlns:a16="http://schemas.microsoft.com/office/drawing/2014/main" val="2485127761"/>
                    </a:ext>
                  </a:extLst>
                </a:gridCol>
                <a:gridCol w="2844881">
                  <a:extLst>
                    <a:ext uri="{9D8B030D-6E8A-4147-A177-3AD203B41FA5}">
                      <a16:colId xmlns:a16="http://schemas.microsoft.com/office/drawing/2014/main" val="4164693083"/>
                    </a:ext>
                  </a:extLst>
                </a:gridCol>
              </a:tblGrid>
              <a:tr h="784684">
                <a:tc>
                  <a:txBody>
                    <a:bodyPr/>
                    <a:lstStyle/>
                    <a:p>
                      <a:pPr>
                        <a:lnSpc>
                          <a:spcPct val="115000"/>
                        </a:lnSpc>
                        <a:spcAft>
                          <a:spcPts val="1000"/>
                        </a:spcAft>
                      </a:pPr>
                      <a:r>
                        <a:rPr lang="en-IN" sz="1400" b="1" dirty="0">
                          <a:effectLst/>
                          <a:latin typeface="Times New Roman" panose="02020603050405020304" pitchFamily="18" charset="0"/>
                          <a:cs typeface="Times New Roman" panose="02020603050405020304" pitchFamily="18" charset="0"/>
                        </a:rPr>
                        <a:t>Sr no</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tc>
                  <a:txBody>
                    <a:bodyPr/>
                    <a:lstStyle/>
                    <a:p>
                      <a:pPr>
                        <a:lnSpc>
                          <a:spcPct val="115000"/>
                        </a:lnSpc>
                        <a:spcAft>
                          <a:spcPts val="1000"/>
                        </a:spcAft>
                      </a:pPr>
                      <a:r>
                        <a:rPr lang="en-IN" sz="1400" b="1" dirty="0">
                          <a:effectLst/>
                          <a:latin typeface="Times New Roman" panose="02020603050405020304" pitchFamily="18" charset="0"/>
                          <a:cs typeface="Times New Roman" panose="02020603050405020304" pitchFamily="18" charset="0"/>
                        </a:rPr>
                        <a:t>Paper Title, Authors, year of publication</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tc>
                  <a:txBody>
                    <a:bodyPr/>
                    <a:lstStyle/>
                    <a:p>
                      <a:pPr>
                        <a:lnSpc>
                          <a:spcPct val="115000"/>
                        </a:lnSpc>
                        <a:spcAft>
                          <a:spcPts val="1000"/>
                        </a:spcAft>
                      </a:pPr>
                      <a:r>
                        <a:rPr lang="en-IN" sz="1400" b="1">
                          <a:effectLst/>
                          <a:latin typeface="Times New Roman" panose="02020603050405020304" pitchFamily="18" charset="0"/>
                          <a:cs typeface="Times New Roman" panose="02020603050405020304" pitchFamily="18" charset="0"/>
                        </a:rPr>
                        <a:t>Concepts described in the paper</a:t>
                      </a:r>
                      <a:endParaRPr lang="en-IN"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tc>
                  <a:txBody>
                    <a:bodyPr/>
                    <a:lstStyle/>
                    <a:p>
                      <a:pPr>
                        <a:lnSpc>
                          <a:spcPct val="115000"/>
                        </a:lnSpc>
                        <a:spcAft>
                          <a:spcPts val="1000"/>
                        </a:spcAft>
                      </a:pPr>
                      <a:r>
                        <a:rPr lang="en-IN" sz="1400" b="1" dirty="0">
                          <a:effectLst/>
                          <a:latin typeface="Times New Roman" panose="02020603050405020304" pitchFamily="18" charset="0"/>
                          <a:cs typeface="Times New Roman" panose="02020603050405020304" pitchFamily="18" charset="0"/>
                        </a:rPr>
                        <a:t>Gaps in the paper</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extLst>
                  <a:ext uri="{0D108BD9-81ED-4DB2-BD59-A6C34878D82A}">
                    <a16:rowId xmlns:a16="http://schemas.microsoft.com/office/drawing/2014/main" val="1833714999"/>
                  </a:ext>
                </a:extLst>
              </a:tr>
              <a:tr h="2987379">
                <a:tc>
                  <a:txBody>
                    <a:bodyPr/>
                    <a:lstStyle/>
                    <a:p>
                      <a:pPr algn="ctr">
                        <a:lnSpc>
                          <a:spcPct val="115000"/>
                        </a:lnSpc>
                        <a:spcAft>
                          <a:spcPts val="1000"/>
                        </a:spcAft>
                      </a:pPr>
                      <a:r>
                        <a:rPr lang="en-IN" sz="1400" dirty="0">
                          <a:effectLst/>
                          <a:latin typeface="Times New Roman" panose="02020603050405020304" pitchFamily="18" charset="0"/>
                          <a:cs typeface="Times New Roman" panose="02020603050405020304" pitchFamily="18" charset="0"/>
                        </a:rPr>
                        <a:t>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tc>
                  <a:txBody>
                    <a:bodyPr/>
                    <a:lstStyle/>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Link : </a:t>
                      </a:r>
                      <a:r>
                        <a:rPr lang="en-GB" sz="1400" dirty="0">
                          <a:effectLst/>
                          <a:latin typeface="Times New Roman" panose="02020603050405020304" pitchFamily="18" charset="0"/>
                          <a:cs typeface="Times New Roman" panose="02020603050405020304" pitchFamily="18" charset="0"/>
                          <a:hlinkClick r:id="rId2"/>
                        </a:rPr>
                        <a:t>https://ieeexplore.ieee.org/document/10126035</a:t>
                      </a:r>
                      <a:r>
                        <a:rPr lang="en-GB"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Year :  2023                            </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Name : Skin Cancer Prediction Using Deep Learning Techniques                                 </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Authors : R Raja </a:t>
                      </a:r>
                      <a:r>
                        <a:rPr lang="en-GB" sz="1400" dirty="0" err="1">
                          <a:effectLst/>
                          <a:latin typeface="Times New Roman" panose="02020603050405020304" pitchFamily="18" charset="0"/>
                          <a:cs typeface="Times New Roman" panose="02020603050405020304" pitchFamily="18" charset="0"/>
                        </a:rPr>
                        <a:t>Sekar</a:t>
                      </a:r>
                      <a:r>
                        <a:rPr lang="en-GB" sz="1400" dirty="0">
                          <a:effectLst/>
                          <a:latin typeface="Times New Roman" panose="02020603050405020304" pitchFamily="18" charset="0"/>
                          <a:cs typeface="Times New Roman" panose="02020603050405020304" pitchFamily="18" charset="0"/>
                        </a:rPr>
                        <a:t>; Y </a:t>
                      </a:r>
                      <a:r>
                        <a:rPr lang="en-GB" sz="1400" dirty="0" err="1">
                          <a:effectLst/>
                          <a:latin typeface="Times New Roman" panose="02020603050405020304" pitchFamily="18" charset="0"/>
                          <a:cs typeface="Times New Roman" panose="02020603050405020304" pitchFamily="18" charset="0"/>
                        </a:rPr>
                        <a:t>Jagan</a:t>
                      </a:r>
                      <a:r>
                        <a:rPr lang="en-GB" sz="1400" dirty="0">
                          <a:effectLst/>
                          <a:latin typeface="Times New Roman" panose="02020603050405020304" pitchFamily="18" charset="0"/>
                          <a:cs typeface="Times New Roman" panose="02020603050405020304" pitchFamily="18" charset="0"/>
                        </a:rPr>
                        <a:t> Mohan Reddy; K Nani; C Sai </a:t>
                      </a:r>
                      <a:r>
                        <a:rPr lang="en-GB" sz="1400" dirty="0" err="1">
                          <a:effectLst/>
                          <a:latin typeface="Times New Roman" panose="02020603050405020304" pitchFamily="18" charset="0"/>
                          <a:cs typeface="Times New Roman" panose="02020603050405020304" pitchFamily="18" charset="0"/>
                        </a:rPr>
                        <a:t>Prathap</a:t>
                      </a:r>
                      <a:r>
                        <a:rPr lang="en-GB" sz="1400" dirty="0">
                          <a:effectLst/>
                          <a:latin typeface="Times New Roman" panose="02020603050405020304" pitchFamily="18" charset="0"/>
                          <a:cs typeface="Times New Roman" panose="02020603050405020304" pitchFamily="18" charset="0"/>
                        </a:rPr>
                        <a:t> Reddy; K Chiranjeevi; K Vikram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tc>
                  <a:txBody>
                    <a:bodyPr/>
                    <a:lstStyle/>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In this base paper they have used </a:t>
                      </a:r>
                      <a:r>
                        <a:rPr lang="en-GB" sz="1400" dirty="0" err="1">
                          <a:effectLst/>
                          <a:latin typeface="Times New Roman" panose="02020603050405020304" pitchFamily="18" charset="0"/>
                          <a:cs typeface="Times New Roman" panose="02020603050405020304" pitchFamily="18" charset="0"/>
                        </a:rPr>
                        <a:t>ResNet</a:t>
                      </a:r>
                      <a:r>
                        <a:rPr lang="en-GB" sz="1400" dirty="0">
                          <a:effectLst/>
                          <a:latin typeface="Times New Roman" panose="02020603050405020304" pitchFamily="18" charset="0"/>
                          <a:cs typeface="Times New Roman" panose="02020603050405020304" pitchFamily="18" charset="0"/>
                        </a:rPr>
                        <a:t> Model, and used 3 (multi classes) for classification 1. Melanoma 2. Basal cell Carcinoma 3. Squamous cell skin cancer. Accuracy achieved 82.7 %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tc>
                  <a:txBody>
                    <a:bodyPr/>
                    <a:lstStyle/>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We can use different dataset which has 7 classes for skin cancer namely Actinic keratoses and intraepithelial carcinoma (</a:t>
                      </a:r>
                      <a:r>
                        <a:rPr lang="en-GB" sz="1400" dirty="0" err="1">
                          <a:effectLst/>
                          <a:latin typeface="Times New Roman" panose="02020603050405020304" pitchFamily="18" charset="0"/>
                          <a:cs typeface="Times New Roman" panose="02020603050405020304" pitchFamily="18" charset="0"/>
                        </a:rPr>
                        <a:t>akiec</a:t>
                      </a:r>
                      <a:r>
                        <a:rPr lang="en-GB" sz="1400" dirty="0">
                          <a:effectLst/>
                          <a:latin typeface="Times New Roman" panose="02020603050405020304" pitchFamily="18" charset="0"/>
                          <a:cs typeface="Times New Roman" panose="02020603050405020304" pitchFamily="18" charset="0"/>
                        </a:rPr>
                        <a:t>), basal cell carcinoma (bcc), benign keratosis-like lesions (</a:t>
                      </a:r>
                      <a:r>
                        <a:rPr lang="en-GB" sz="1400" dirty="0" err="1">
                          <a:effectLst/>
                          <a:latin typeface="Times New Roman" panose="02020603050405020304" pitchFamily="18" charset="0"/>
                          <a:cs typeface="Times New Roman" panose="02020603050405020304" pitchFamily="18" charset="0"/>
                        </a:rPr>
                        <a:t>bkl</a:t>
                      </a:r>
                      <a:r>
                        <a:rPr lang="en-GB" sz="1400" dirty="0">
                          <a:effectLst/>
                          <a:latin typeface="Times New Roman" panose="02020603050405020304" pitchFamily="18" charset="0"/>
                          <a:cs typeface="Times New Roman" panose="02020603050405020304" pitchFamily="18" charset="0"/>
                        </a:rPr>
                        <a:t>), dermatofibroma (</a:t>
                      </a:r>
                      <a:r>
                        <a:rPr lang="en-GB" sz="1400" dirty="0" err="1">
                          <a:effectLst/>
                          <a:latin typeface="Times New Roman" panose="02020603050405020304" pitchFamily="18" charset="0"/>
                          <a:cs typeface="Times New Roman" panose="02020603050405020304" pitchFamily="18" charset="0"/>
                        </a:rPr>
                        <a:t>df</a:t>
                      </a:r>
                      <a:r>
                        <a:rPr lang="en-GB" sz="1400" dirty="0">
                          <a:effectLst/>
                          <a:latin typeface="Times New Roman" panose="02020603050405020304" pitchFamily="18" charset="0"/>
                          <a:cs typeface="Times New Roman" panose="02020603050405020304" pitchFamily="18" charset="0"/>
                        </a:rPr>
                        <a:t>), melanoma (</a:t>
                      </a:r>
                      <a:r>
                        <a:rPr lang="en-GB" sz="1400" dirty="0" err="1">
                          <a:effectLst/>
                          <a:latin typeface="Times New Roman" panose="02020603050405020304" pitchFamily="18" charset="0"/>
                          <a:cs typeface="Times New Roman" panose="02020603050405020304" pitchFamily="18" charset="0"/>
                        </a:rPr>
                        <a:t>mel</a:t>
                      </a:r>
                      <a:r>
                        <a:rPr lang="en-GB" sz="1400" dirty="0">
                          <a:effectLst/>
                          <a:latin typeface="Times New Roman" panose="02020603050405020304" pitchFamily="18" charset="0"/>
                          <a:cs typeface="Times New Roman" panose="02020603050405020304" pitchFamily="18" charset="0"/>
                        </a:rPr>
                        <a:t>), melanocytic nevi (</a:t>
                      </a:r>
                      <a:r>
                        <a:rPr lang="en-GB" sz="1400" dirty="0" err="1">
                          <a:effectLst/>
                          <a:latin typeface="Times New Roman" panose="02020603050405020304" pitchFamily="18" charset="0"/>
                          <a:cs typeface="Times New Roman" panose="02020603050405020304" pitchFamily="18" charset="0"/>
                        </a:rPr>
                        <a:t>nv</a:t>
                      </a:r>
                      <a:r>
                        <a:rPr lang="en-GB" sz="1400" dirty="0">
                          <a:effectLst/>
                          <a:latin typeface="Times New Roman" panose="02020603050405020304" pitchFamily="18" charset="0"/>
                          <a:cs typeface="Times New Roman" panose="02020603050405020304" pitchFamily="18" charset="0"/>
                        </a:rPr>
                        <a:t>), and pyogenic granulomas and </a:t>
                      </a:r>
                      <a:r>
                        <a:rPr lang="en-GB" sz="1400" dirty="0" err="1">
                          <a:effectLst/>
                          <a:latin typeface="Times New Roman" panose="02020603050405020304" pitchFamily="18" charset="0"/>
                          <a:cs typeface="Times New Roman" panose="02020603050405020304" pitchFamily="18" charset="0"/>
                        </a:rPr>
                        <a:t>hemorrhage</a:t>
                      </a:r>
                      <a:r>
                        <a:rPr lang="en-GB" sz="1400" dirty="0">
                          <a:effectLst/>
                          <a:latin typeface="Times New Roman" panose="02020603050405020304" pitchFamily="18" charset="0"/>
                          <a:cs typeface="Times New Roman" panose="02020603050405020304" pitchFamily="18" charset="0"/>
                        </a:rPr>
                        <a:t> (</a:t>
                      </a:r>
                      <a:r>
                        <a:rPr lang="en-GB" sz="1400" dirty="0" err="1">
                          <a:effectLst/>
                          <a:latin typeface="Times New Roman" panose="02020603050405020304" pitchFamily="18" charset="0"/>
                          <a:cs typeface="Times New Roman" panose="02020603050405020304" pitchFamily="18" charset="0"/>
                        </a:rPr>
                        <a:t>vasc</a:t>
                      </a:r>
                      <a:r>
                        <a:rPr lang="en-GB" sz="1400" dirty="0">
                          <a:effectLst/>
                          <a:latin typeface="Times New Roman" panose="02020603050405020304" pitchFamily="18" charset="0"/>
                          <a:cs typeface="Times New Roman" panose="02020603050405020304" pitchFamily="18" charset="0"/>
                        </a:rPr>
                        <a:t>) and use different CNN architecture.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extLst>
                  <a:ext uri="{0D108BD9-81ED-4DB2-BD59-A6C34878D82A}">
                    <a16:rowId xmlns:a16="http://schemas.microsoft.com/office/drawing/2014/main" val="3489036904"/>
                  </a:ext>
                </a:extLst>
              </a:tr>
              <a:tr h="2250394">
                <a:tc>
                  <a:txBody>
                    <a:bodyPr/>
                    <a:lstStyle/>
                    <a:p>
                      <a:pPr algn="ctr">
                        <a:lnSpc>
                          <a:spcPct val="115000"/>
                        </a:lnSpc>
                        <a:spcAft>
                          <a:spcPts val="1000"/>
                        </a:spcAft>
                      </a:pPr>
                      <a:r>
                        <a:rPr lang="en-IN" sz="1400" dirty="0">
                          <a:effectLst/>
                          <a:latin typeface="Times New Roman" panose="02020603050405020304" pitchFamily="18" charset="0"/>
                          <a:cs typeface="Times New Roman" panose="02020603050405020304" pitchFamily="18" charset="0"/>
                        </a:rPr>
                        <a:t>2</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tc>
                  <a:txBody>
                    <a:bodyPr/>
                    <a:lstStyle/>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Link : </a:t>
                      </a:r>
                      <a:r>
                        <a:rPr lang="en-GB" sz="1400" dirty="0">
                          <a:effectLst/>
                          <a:latin typeface="Times New Roman" panose="02020603050405020304" pitchFamily="18" charset="0"/>
                          <a:cs typeface="Times New Roman" panose="02020603050405020304" pitchFamily="18" charset="0"/>
                          <a:hlinkClick r:id="rId3"/>
                        </a:rPr>
                        <a:t>https://doi.org/10.1109/ACCESS.2023.3294974</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Year : 13 July 2023</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Name : Performance Enhancement of Skin Cancer Classification Using Computer Vision</a:t>
                      </a:r>
                      <a:endParaRPr lang="en-IN" sz="14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GB" sz="1400" dirty="0">
                          <a:effectLst/>
                          <a:latin typeface="Times New Roman" panose="02020603050405020304" pitchFamily="18" charset="0"/>
                          <a:cs typeface="Times New Roman" panose="02020603050405020304" pitchFamily="18" charset="0"/>
                        </a:rPr>
                        <a:t>Authors : </a:t>
                      </a:r>
                      <a:r>
                        <a:rPr lang="en-GB" sz="1400" dirty="0">
                          <a:effectLst/>
                          <a:latin typeface="Times New Roman" panose="02020603050405020304" pitchFamily="18" charset="0"/>
                          <a:cs typeface="Times New Roman" panose="02020603050405020304" pitchFamily="18" charset="0"/>
                          <a:hlinkClick r:id="rId4"/>
                        </a:rPr>
                        <a:t>Ahmed Magdy</a:t>
                      </a:r>
                      <a:r>
                        <a:rPr lang="en-GB" sz="1400" dirty="0">
                          <a:effectLst/>
                          <a:latin typeface="Times New Roman" panose="02020603050405020304" pitchFamily="18" charset="0"/>
                          <a:cs typeface="Times New Roman" panose="02020603050405020304" pitchFamily="18" charset="0"/>
                        </a:rPr>
                        <a:t>; </a:t>
                      </a:r>
                      <a:r>
                        <a:rPr lang="en-GB" sz="1400" dirty="0">
                          <a:effectLst/>
                          <a:latin typeface="Times New Roman" panose="02020603050405020304" pitchFamily="18" charset="0"/>
                          <a:cs typeface="Times New Roman" panose="02020603050405020304" pitchFamily="18" charset="0"/>
                          <a:hlinkClick r:id="rId5"/>
                        </a:rPr>
                        <a:t>Hadeer Hussein</a:t>
                      </a:r>
                      <a:r>
                        <a:rPr lang="en-GB" sz="1400" dirty="0">
                          <a:effectLst/>
                          <a:latin typeface="Times New Roman" panose="02020603050405020304" pitchFamily="18" charset="0"/>
                          <a:cs typeface="Times New Roman" panose="02020603050405020304" pitchFamily="18" charset="0"/>
                        </a:rPr>
                        <a:t>; </a:t>
                      </a:r>
                      <a:r>
                        <a:rPr lang="en-GB" sz="1400" dirty="0">
                          <a:effectLst/>
                          <a:latin typeface="Times New Roman" panose="02020603050405020304" pitchFamily="18" charset="0"/>
                          <a:cs typeface="Times New Roman" panose="02020603050405020304" pitchFamily="18" charset="0"/>
                          <a:hlinkClick r:id="rId6"/>
                        </a:rPr>
                        <a:t>Rehab F. Abdel-Kader</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tc>
                  <a:txBody>
                    <a:bodyPr/>
                    <a:lstStyle/>
                    <a:p>
                      <a:pPr>
                        <a:lnSpc>
                          <a:spcPct val="115000"/>
                        </a:lnSpc>
                        <a:spcAft>
                          <a:spcPts val="1000"/>
                        </a:spcAft>
                      </a:pPr>
                      <a:r>
                        <a:rPr lang="en-IN" sz="1400" dirty="0">
                          <a:effectLst/>
                          <a:latin typeface="Times New Roman" panose="02020603050405020304" pitchFamily="18" charset="0"/>
                          <a:cs typeface="Times New Roman" panose="02020603050405020304" pitchFamily="18" charset="0"/>
                        </a:rPr>
                        <a:t>The performances of the two proposed models, KNN- PDNN and </a:t>
                      </a:r>
                      <a:r>
                        <a:rPr lang="en-IN" sz="1400" dirty="0" err="1">
                          <a:effectLst/>
                          <a:latin typeface="Times New Roman" panose="02020603050405020304" pitchFamily="18" charset="0"/>
                          <a:cs typeface="Times New Roman" panose="02020603050405020304" pitchFamily="18" charset="0"/>
                        </a:rPr>
                        <a:t>AlexGWO</a:t>
                      </a:r>
                      <a:r>
                        <a:rPr lang="en-IN" sz="1400" dirty="0">
                          <a:effectLst/>
                          <a:latin typeface="Times New Roman" panose="02020603050405020304" pitchFamily="18" charset="0"/>
                          <a:cs typeface="Times New Roman" panose="02020603050405020304" pitchFamily="18" charset="0"/>
                        </a:rPr>
                        <a:t>, are compared to most of ML and DL approaches. </a:t>
                      </a:r>
                    </a:p>
                    <a:p>
                      <a:pPr>
                        <a:lnSpc>
                          <a:spcPct val="115000"/>
                        </a:lnSpc>
                        <a:spcAft>
                          <a:spcPts val="1000"/>
                        </a:spcAft>
                      </a:pPr>
                      <a:r>
                        <a:rPr lang="en-IN"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tc>
                  <a:txBody>
                    <a:bodyPr/>
                    <a:lstStyle/>
                    <a:p>
                      <a:pPr>
                        <a:lnSpc>
                          <a:spcPct val="115000"/>
                        </a:lnSpc>
                        <a:spcAft>
                          <a:spcPts val="1000"/>
                        </a:spcAft>
                      </a:pPr>
                      <a:r>
                        <a:rPr lang="en-IN" sz="1400" dirty="0">
                          <a:effectLst/>
                          <a:latin typeface="Times New Roman" panose="02020603050405020304" pitchFamily="18" charset="0"/>
                          <a:cs typeface="Times New Roman" panose="02020603050405020304" pitchFamily="18" charset="0"/>
                        </a:rPr>
                        <a:t>The research mentions the use of pretrained deep networks, but there's room to explore the effectiveness of transfer learning techniques and data augmentation methods specifically tailored to </a:t>
                      </a:r>
                      <a:r>
                        <a:rPr lang="en-IN" sz="1400" dirty="0" err="1">
                          <a:effectLst/>
                          <a:latin typeface="Times New Roman" panose="02020603050405020304" pitchFamily="18" charset="0"/>
                          <a:cs typeface="Times New Roman" panose="02020603050405020304" pitchFamily="18" charset="0"/>
                        </a:rPr>
                        <a:t>dermoscopic</a:t>
                      </a:r>
                      <a:r>
                        <a:rPr lang="en-IN" sz="1400" dirty="0">
                          <a:effectLst/>
                          <a:latin typeface="Times New Roman" panose="02020603050405020304" pitchFamily="18" charset="0"/>
                          <a:cs typeface="Times New Roman" panose="02020603050405020304" pitchFamily="18" charset="0"/>
                        </a:rPr>
                        <a:t> images.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24" marR="57724" marT="0" marB="0"/>
                </a:tc>
                <a:extLst>
                  <a:ext uri="{0D108BD9-81ED-4DB2-BD59-A6C34878D82A}">
                    <a16:rowId xmlns:a16="http://schemas.microsoft.com/office/drawing/2014/main" val="773653081"/>
                  </a:ext>
                </a:extLst>
              </a:tr>
            </a:tbl>
          </a:graphicData>
        </a:graphic>
      </p:graphicFrame>
      <p:pic>
        <p:nvPicPr>
          <p:cNvPr id="3" name="Google Shape;104;p15">
            <a:extLst>
              <a:ext uri="{FF2B5EF4-FFF2-40B4-BE49-F238E27FC236}">
                <a16:creationId xmlns:a16="http://schemas.microsoft.com/office/drawing/2014/main" id="{5F511EAF-9F97-2363-D303-5C69F1D2B21C}"/>
              </a:ext>
            </a:extLst>
          </p:cNvPr>
          <p:cNvPicPr preferRelativeResize="0"/>
          <p:nvPr/>
        </p:nvPicPr>
        <p:blipFill rotWithShape="1">
          <a:blip r:embed="rId7"/>
          <a:srcRect/>
          <a:stretch>
            <a:fillRect/>
          </a:stretch>
        </p:blipFill>
        <p:spPr>
          <a:xfrm>
            <a:off x="9847669" y="0"/>
            <a:ext cx="2274570" cy="747395"/>
          </a:xfrm>
          <a:prstGeom prst="rect">
            <a:avLst/>
          </a:prstGeom>
          <a:noFill/>
          <a:ln>
            <a:noFill/>
          </a:ln>
        </p:spPr>
      </p:pic>
    </p:spTree>
    <p:extLst>
      <p:ext uri="{BB962C8B-B14F-4D97-AF65-F5344CB8AC3E}">
        <p14:creationId xmlns:p14="http://schemas.microsoft.com/office/powerpoint/2010/main" val="93964816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{703412D2-5E87-B242-B7B5-37F4E760D0A4}tf10001072</Template>
  <TotalTime>9164</TotalTime>
  <Words>3941</Words>
  <Application>Microsoft Macintosh PowerPoint</Application>
  <PresentationFormat>Widescreen</PresentationFormat>
  <Paragraphs>268</Paragraphs>
  <Slides>44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Arial Black</vt:lpstr>
      <vt:lpstr>Calibri</vt:lpstr>
      <vt:lpstr>Franklin Gothic Book</vt:lpstr>
      <vt:lpstr>Times New Roman</vt:lpstr>
      <vt:lpstr>Crop</vt:lpstr>
      <vt:lpstr>PowerPoint Presentation</vt:lpstr>
      <vt:lpstr>AI-Driven Skin Cancer Detection for Early Intervention using Deep Learning</vt:lpstr>
      <vt:lpstr>Agenda</vt:lpstr>
      <vt:lpstr> 1. Introduction</vt:lpstr>
      <vt:lpstr> 2. Background</vt:lpstr>
      <vt:lpstr> 2. Background</vt:lpstr>
      <vt:lpstr> 3. Motivation</vt:lpstr>
      <vt:lpstr> 4. Base Paper </vt:lpstr>
      <vt:lpstr> 5. Literature Survey</vt:lpstr>
      <vt:lpstr>PowerPoint Presentation</vt:lpstr>
      <vt:lpstr>PowerPoint Presentation</vt:lpstr>
      <vt:lpstr>PowerPoint Presentation</vt:lpstr>
      <vt:lpstr>PowerPoint Presentation</vt:lpstr>
      <vt:lpstr> 6. Research Gap</vt:lpstr>
      <vt:lpstr> 7. Research Methodology</vt:lpstr>
      <vt:lpstr> 7. Research Methodology</vt:lpstr>
      <vt:lpstr> 7. Research Methodology</vt:lpstr>
      <vt:lpstr> 7. Research Methodology</vt:lpstr>
      <vt:lpstr> 7. Research Methodology</vt:lpstr>
      <vt:lpstr> 7. Research Methodology</vt:lpstr>
      <vt:lpstr> 7. Research Methodology</vt:lpstr>
      <vt:lpstr> 7. Research Methodology</vt:lpstr>
      <vt:lpstr> 7. Research Methodology</vt:lpstr>
      <vt:lpstr> 7. Research Methodology</vt:lpstr>
      <vt:lpstr>8. Tasks Completed</vt:lpstr>
      <vt:lpstr>9. Evaluation Of The Models Created</vt:lpstr>
      <vt:lpstr>9. Evaluation Of The Models Created</vt:lpstr>
      <vt:lpstr>9. Evaluation Of The Models Created</vt:lpstr>
      <vt:lpstr>9. Evaluation Of The Models Created</vt:lpstr>
      <vt:lpstr>9. Evaluation Of The Models Created</vt:lpstr>
      <vt:lpstr>9. Evaluation Of The Models Created</vt:lpstr>
      <vt:lpstr>9. Evaluation Of The Models Created</vt:lpstr>
      <vt:lpstr>9. Evaluation Of The Models Created</vt:lpstr>
      <vt:lpstr>9. Evaluation Of The Models Created</vt:lpstr>
      <vt:lpstr>9. Evaluation Of The Models Created</vt:lpstr>
      <vt:lpstr> 10. Conclusion</vt:lpstr>
      <vt:lpstr>11. Conference Details</vt:lpstr>
      <vt:lpstr>12. Acceptance Letter</vt:lpstr>
      <vt:lpstr>13. Certificate of Presentation</vt:lpstr>
      <vt:lpstr> 14. References</vt:lpstr>
      <vt:lpstr> 14. References</vt:lpstr>
      <vt:lpstr> 14. References</vt:lpstr>
      <vt:lpstr> 14.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Kale, Preeti</dc:creator>
  <cp:lastModifiedBy>Abhishek waghchaure</cp:lastModifiedBy>
  <cp:revision>167</cp:revision>
  <dcterms:created xsi:type="dcterms:W3CDTF">2023-05-08T10:09:30Z</dcterms:created>
  <dcterms:modified xsi:type="dcterms:W3CDTF">2024-08-14T10:09:54Z</dcterms:modified>
</cp:coreProperties>
</file>